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notesMasterIdLst>
    <p:notesMasterId r:id="rId4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Relationship Id="rId4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Duração sugerida: 3 a 4 horas, incluindo prática. Abra perguntando: “Microcorrente é sinónimo de lifting?” Guarde as respostas para rever no slide de mitos.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Fonte experimental-chave: Cheng et al., Clin Orthop Relat Res. 1982;171:264–272 (PMID 7140077). Reforce a diferença entre resultados em ratos, feridas clínicas e estética em pele saudável.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Fonte: Cheng N et al. PMID 7140077. O gráfico é conceptual e não representa valores percentuais exatos. Explique a ideia de janela terapêutica e por que “mais corrente” não significa “mais resultado”.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Evidência recente inclui ensaios de cicatrização, mas não permite transferir diretamente resultados para pele saudável. Exemplo: Koh et al., Burns 2025;51:107286 (PMID 39571366). Revisões recentes continuam a apontar heterogeneidade.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6 min. Mostre o equipamento real. Consulte o manual quanto a acessórios, produtos condutores, limpeza e limites. Não improvisar eletrodos nem misturar cabos de equipamentos diferentes.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Transforme estes passos numa ficha de avaliação. O consentimento não elimina a obrigação de respeitar contraindicações, âmbito profissional e instruções do fabricante.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7 min. Esta triagem não substitui o manual nem avaliação médica. Use o amarelo quando houver incerteza: reduzir risco não significa “aplicar na mesma”; pode significar adiar.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A lista é deliberadamente conservadora. Alguns dispositivos têm contraindicações adicionais: metais, medicações, alterações de sensibilidade, procedimentos recentes. Consultar sempre instruções de utilização e âmbito profissional.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Sensação forte não é sinal de eficácia. Se houver ardor, verificar secagem do gel, contacto, cabo, elétrodo e integridade da pele; não limitar-se a reduzir a intensidade e continuar.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6 min. Peça aos alunos que repitam o fluxo em voz alta. Este fluxo será usado nas práticas facial e corporal.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Demonstre como a área do elétrodo altera a densidade. Em monopolar, confirmar no manual qual é o ativo e qual é o retorno. Nunca deixar uma sonda sem contacto durante a emissão.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3 min. Explique que a aula combina ciência, segurança, técnica e comunicação ética. Estes objetivos podem ser usados como grelha da avaliação prática.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Os materiais-fonte citam faixas até 900/999 μA e 0,5–900 Hz. Explique que essas faixas descrevem capacidades e literatura heterogénea, não uma prescrição universal.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Demonstração sem corrente e depois com dose mínima. Trabalhar simetricamente e comparar lados. Evitar pressão excessiva, especialmente em pele fina ou após procedimentos.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12 min. Prática guiada. Não indicar uma frequência “para músculo” como verdade universal. Se o equipamento tiver protocolo facial validado, usar esse programa e registar todos os parâmetros disponíveis.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Pós-operatório e pós-procedimento invasivo exigem articulação com o profissional responsável. Não aplicar sobre suturas, feridas ou infeção sem protocolo clínico específico e competência legal.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Alguns dispositivos combinados têm autorização para acne por causa de LED azul, não necessariamente pela microcorrente. Separar a contribuição de cada modalidade.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7 min. Diferencie MENS de eletrolipólise, corrente excitomotora e vacuoterapia. O objetivo corporal deve ser específico e mensurável.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Caso prático: perna com edema unilateral de início recente é vermelho — não tratar. Em edema crónico conhecido, seguir plano autorizado e comparar medidas em condições semelhantes.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Defina FEG como condição multifatorial. Explique que alterações imediatas podem refletir hidratação, edema, postura e iluminação; padronizar a avaliação.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Não atribuir todas as alterações a “fibrose”. A fase pós-operatória muda rapidamente; cada sessão começa com nova triagem.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Exemplo: peeling ultrassónico + MENS só se o equipamento autorizar e a pele tolerar. Após procedimentos que aumentam permeabilidade, rever o produto condutor e o risco de irritação.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 min. Mostre o percurso. Diga que cada protocolo será apresentado como um raciocínio: objetivo → segurança → dose → técnica → reavaliação.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9 min. Os materiais antigos citam colocação do ânodo ou reversão do cátodo em feridas. Isso não deve ser transferido para protocolos estéticos sem conhecer a forma de onda e o manual.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Faça os alunos escolherem um ramo e justificarem modo, intensidade, tempo, elétrodos e critério de interrupção.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Resposta esperada: promessa moderada; dose subsensorial conforme manual; se houver contração, interromper e rever modalidade/intensidade/contacto. Reavaliar após série, não vender garantia.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Discuta trombose/infeção como possibilidades que exigem avaliação. Não diagnosticar; reconhecer risco e encaminhar.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7 min. Mostre uma ficha real ou peça aos alunos para criarem uma. Respeitar proteção de dados e autorização para fotografias.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Volte às respostas da abertura. Peça que cada formando reformule uma frase comercial numa frase cientificamente responsável.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45–60 min. O formador deve validar equipamento desligado antes de cada montagem. Não aplicar em formandos com contraindicações. Usar cenário simulado se houver dúvida.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durante a prática. Sugestão: aprovado quando cumpre todos os itens críticos e pelo menos 80% dos restantes.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10 min. Mostre as respostas uma a uma ou peça resposta antes de revelar. Critério: além da resposta, o formando deve explicar o motivo de segurança.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5 min. Peça a cada formando para escolher a mensagem mais importante e explicar como mudará a sua prática.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5 min. Destaque que MENS é um termo amplo e que o nome comercial não informa sozinho a forma de onda. Peça aos formandos para procurarem no painel do seu equipamento: μA, Hz, polaridade e modo.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 https://pubmed.ncbi.nlm.nih.gov/7140077/ ; https://pubmed.ncbi.nlm.nih.gov/39571366/ ; https://pubmed.ncbi.nlm.nih.gov/36160025/ ; https://pubmed.ncbi.nlm.nih.gov/38236440/ ; https://www.accessdata.fda.gov/scripts/cdrh/cfdocs/cfpmn/pmn.cfm?ID=K233525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5 min. Exercício rápido: 500 μA correspondem a 0,5 mA. Enfatize que confundir mA com μA multiplica a dose por mil.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7 min. Explique que a mesma intensidade pode produzir respostas diferentes com elétrodos e formas de onda diferentes. A dose real é o conjunto, não apenas o número em μA.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7 min. Esta tabela é didática; os equipamentos híbridos podem combinar modalidades. Não confundir microgalvânica (efeito polar) com MENS bifásica.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6 min. Demonstre o circuito com duas sondas. Explique que maior área distribui a corrente; uma ponta pequena concentra densidade. Usar apenas meios condutores autorizados pelo fabricante.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8 min. Apresente a teoria das correntes de lesão como hipótese plausível. Evite dizer que a MENS “repõe a corrente do corpo” de forma literal. A eficácia depende do contexto e da dose.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B2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548640"/>
            <a:ext cx="4297680" cy="4297680"/>
          </a:xfrm>
          <a:prstGeom prst="ellipse">
            <a:avLst/>
          </a:prstGeom>
          <a:solidFill>
            <a:srgbClr val="73C7B8">
              <a:alpha val="82000"/>
            </a:srgbClr>
          </a:solidFill>
          <a:ln w="12700">
            <a:solidFill>
              <a:srgbClr val="73C7B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3246120"/>
            <a:ext cx="3017520" cy="3017520"/>
          </a:xfrm>
          <a:prstGeom prst="ellipse">
            <a:avLst/>
          </a:prstGeom>
          <a:solidFill>
            <a:srgbClr val="EF7B6C">
              <a:alpha val="78000"/>
            </a:srgbClr>
          </a:solidFill>
          <a:ln w="12700">
            <a:solidFill>
              <a:srgbClr val="EF7B6C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685800"/>
            <a:ext cx="3931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73C7B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MENS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85800" y="1417320"/>
            <a:ext cx="76809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Microcorrentes na Estética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Facial e Corporal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713232" y="3255264"/>
            <a:ext cx="6126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9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básico aos recursos avançados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13232" y="4160520"/>
            <a:ext cx="1828800" cy="384048"/>
          </a:xfrm>
          <a:prstGeom prst="roundRect">
            <a:avLst>
              <a:gd name="adj" fmla="val 19048"/>
            </a:avLst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416966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697480" y="4160520"/>
            <a:ext cx="1828800" cy="384048"/>
          </a:xfrm>
          <a:prstGeom prst="roundRect">
            <a:avLst>
              <a:gd name="adj" fmla="val 19048"/>
            </a:avLst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97480" y="416966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681728" y="4160520"/>
            <a:ext cx="1828800" cy="384048"/>
          </a:xfrm>
          <a:prstGeom prst="roundRect">
            <a:avLst>
              <a:gd name="adj" fmla="val 19048"/>
            </a:avLst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81728" y="416966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Protocolos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665976" y="4160520"/>
            <a:ext cx="2057400" cy="384048"/>
          </a:xfrm>
          <a:prstGeom prst="roundRect">
            <a:avLst>
              <a:gd name="adj" fmla="val 19048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65976" y="4169664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 clínica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13232" y="6199632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C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teórico-prática · formação profissional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Mecanismos propostos: o que sabemos?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Separar observação experimental, hipótese e resultado clínico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91640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86968" y="1920240"/>
            <a:ext cx="475488" cy="47548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86968" y="1956816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527048" y="18562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ATP e transporte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0" y="18288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1837944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Laboratório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527048" y="2194560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demonstrado em pele de rato com corrente direta; não prova rejuvenescimento humano.</a:t>
            </a:r>
            <a:endParaRPr lang="en-US" sz="117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64808" y="1920240"/>
            <a:ext cx="475488" cy="47548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64808" y="1956816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104888" y="18562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 proteica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10149840" y="18288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149840" y="1837944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Laboratório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104888" y="2194560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Aumento em determinadas intensidades no estudo clássico; resposta não linear.</a:t>
            </a:r>
            <a:endParaRPr lang="en-US" sz="1170" dirty="0"/>
          </a:p>
        </p:txBody>
      </p:sp>
      <p:sp>
        <p:nvSpPr>
          <p:cNvPr id="20" name="Shape 18"/>
          <p:cNvSpPr/>
          <p:nvPr/>
        </p:nvSpPr>
        <p:spPr>
          <a:xfrm>
            <a:off x="685800" y="2990088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86968" y="3218688"/>
            <a:ext cx="475488" cy="47548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3255264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527048" y="31546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Migração celular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4572000" y="3127248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0" y="3136392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Pré-clínico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527048" y="3493008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Campos elétricos podem orientar células envolvidas na reparação.</a:t>
            </a:r>
            <a:endParaRPr lang="en-US" sz="1170" dirty="0"/>
          </a:p>
        </p:txBody>
      </p:sp>
      <p:sp>
        <p:nvSpPr>
          <p:cNvPr id="27" name="Shape 25"/>
          <p:cNvSpPr/>
          <p:nvPr/>
        </p:nvSpPr>
        <p:spPr>
          <a:xfrm>
            <a:off x="6263640" y="2990088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64808" y="3218688"/>
            <a:ext cx="475488" cy="47548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64808" y="3255264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104888" y="31546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Edema/linfa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10149840" y="3127248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149840" y="3136392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Hipótese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7104888" y="3493008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frequentemente proposto; evidência estética direta é limitada.</a:t>
            </a:r>
            <a:endParaRPr lang="en-US" sz="1170" dirty="0"/>
          </a:p>
        </p:txBody>
      </p:sp>
      <p:sp>
        <p:nvSpPr>
          <p:cNvPr id="34" name="Shape 32"/>
          <p:cNvSpPr/>
          <p:nvPr/>
        </p:nvSpPr>
        <p:spPr>
          <a:xfrm>
            <a:off x="685800" y="4288536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86968" y="4517136"/>
            <a:ext cx="475488" cy="47548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86968" y="4553712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527048" y="445312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4572000" y="4425696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72000" y="4434840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Clínico variável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1527048" y="4791456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deve ser assumida como equivalente à TENS; resultados dependem do dispositivo.</a:t>
            </a:r>
            <a:endParaRPr lang="en-US" sz="1170" dirty="0"/>
          </a:p>
        </p:txBody>
      </p:sp>
      <p:sp>
        <p:nvSpPr>
          <p:cNvPr id="41" name="Shape 39"/>
          <p:cNvSpPr/>
          <p:nvPr/>
        </p:nvSpPr>
        <p:spPr>
          <a:xfrm>
            <a:off x="6263640" y="4288536"/>
            <a:ext cx="521208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464808" y="4517136"/>
            <a:ext cx="475488" cy="475488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64808" y="4553712"/>
            <a:ext cx="475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104888" y="445312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Tonicidade facial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10149840" y="4425696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149840" y="4434840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Clínico limitado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7104888" y="4791456"/>
            <a:ext cx="40690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Aparência pode melhorar temporariamente; evidência independente ainda reduzida.</a:t>
            </a:r>
            <a:endParaRPr lang="en-US" sz="1170" dirty="0"/>
          </a:p>
        </p:txBody>
      </p:sp>
      <p:sp>
        <p:nvSpPr>
          <p:cNvPr id="48" name="Shape 46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linguagem proporcional à evidência: “pode auxiliar”, “como adjuvante”, “resposta variável”.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EVIDÊNCIA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Estudo clássico de Cheng et al. (1982)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Corrente direta em pele de rato: resposta dependente da intensidade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22960" y="201168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10–100 μA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468880" y="1828800"/>
            <a:ext cx="3291840" cy="658368"/>
          </a:xfrm>
          <a:prstGeom prst="roundRect">
            <a:avLst>
              <a:gd name="adj" fmla="val 6944"/>
            </a:avLst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97480" y="200253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estimulação metabólica observada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8211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100–750 μA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468880" y="2999232"/>
            <a:ext cx="5943600" cy="658368"/>
          </a:xfrm>
          <a:prstGeom prst="roundRect">
            <a:avLst>
              <a:gd name="adj" fmla="val 6944"/>
            </a:avLst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97480" y="317296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transporte de aminoácidos aumentado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435254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&gt;1 000 μA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468880" y="4169664"/>
            <a:ext cx="2286000" cy="658368"/>
          </a:xfrm>
          <a:prstGeom prst="roundRect">
            <a:avLst>
              <a:gd name="adj" fmla="val 6944"/>
            </a:avLst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434340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efeitos estimulantes diminuem/invertem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823960" y="1810512"/>
            <a:ext cx="2514600" cy="292608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079992" y="2066544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79992" y="20528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592056" y="202996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Leitura correta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098280" y="2560320"/>
            <a:ext cx="19659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estudo apoia uma relação dose–resposta em tecido animal. Não define, sozinho, a melhor frequência, o tempo de aplicação ou um protocolo estético humano.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expressão “ATP +500%” não deve ser usada como promessa clínica sem contexto metodológico.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EVIDÊNCIA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Onde a evidência é mais consistente?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prático para comunicar benefício e incerteza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777240" y="19659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promissor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697480" y="1828800"/>
            <a:ext cx="4937760" cy="658368"/>
          </a:xfrm>
          <a:prstGeom prst="roundRect">
            <a:avLst>
              <a:gd name="adj" fmla="val 6944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26080" y="1956816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Reparação de feridas como adjuvante, em contextos clínicos e com protocolos específicos.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313639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desenvolvimento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2697480" y="2999232"/>
            <a:ext cx="3931920" cy="658368"/>
          </a:xfrm>
          <a:prstGeom prst="roundRect">
            <a:avLst>
              <a:gd name="adj" fmla="val 6944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26080" y="312724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Cicatrização, cicatrizes e pós-procedimento sob supervisão e com pele adequada.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7240" y="4306824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Limitado/heterogéneo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697480" y="4169664"/>
            <a:ext cx="2834640" cy="658368"/>
          </a:xfrm>
          <a:prstGeom prst="roundRect">
            <a:avLst>
              <a:gd name="adj" fmla="val 6944"/>
            </a:avLst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26080" y="429768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Rejuvenescimento, lifting, acne, edema estético e FEG.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092440" y="1783080"/>
            <a:ext cx="3246120" cy="342900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48472" y="203911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48472" y="2025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860536" y="2002536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Conclusão honesta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66760" y="2532888"/>
            <a:ext cx="26974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microcorrente pode ser útil como recurso complementar, mas os protocolos variam muito. Resultados estéticos devem ser medidos e reavaliados, sem extrapolar dados de feridas ou estudos pré-clínicos.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Equipamento e acessórios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Conhecer o sistema antes de selecionar o programa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37360"/>
            <a:ext cx="342900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41832" y="199339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53896" y="195681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Gerador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60120" y="2487168"/>
            <a:ext cx="28803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Confirmar modalidade, canais, limites de μA, frequências, calibração e manutenção.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370832" y="1737360"/>
            <a:ext cx="342900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26864" y="199339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26864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38928" y="195681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Elétrodos fixos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45152" y="2487168"/>
            <a:ext cx="28803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Silicone, autoadesivos ou placas: dose estável e mãos livres.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8055864" y="1737360"/>
            <a:ext cx="342900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311896" y="199339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11896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823960" y="195681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Elétrodos móveis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30184" y="2487168"/>
            <a:ext cx="28803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Sondas, bastões, luvas ou cotonetes condutores: técnica dependente do operador.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2542032" y="3611880"/>
            <a:ext cx="342900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98064" y="386791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98064" y="38541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3310128" y="383133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Meio condutor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2816352" y="4361688"/>
            <a:ext cx="28803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Gel/solução compatível; manter contacto uniforme e evitar secagem.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6227064" y="3611880"/>
            <a:ext cx="342900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483096" y="386791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83096" y="38541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6995160" y="383133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Consumíveis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6501384" y="4361688"/>
            <a:ext cx="28803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Desinfeção, barreiras, cabos íntegros e acessórios aprovados.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manual do modelo utilizado prevalece sobre qualquer tabela genérica.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Avaliação antes da aplicação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expectativa do cliente ao plano seguro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737360"/>
            <a:ext cx="530352" cy="530352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75564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90472" y="171907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e expectativa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90472" y="205740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a queixa, o resultado possível e o prazo realista.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89120" y="1737360"/>
            <a:ext cx="530352" cy="530352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0" y="175564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102352" y="171907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História e dispositivos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102352" y="205740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Saúde, medicação, cirurgias, implantes, gravidez e sensibilidade.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01000" y="1737360"/>
            <a:ext cx="530352" cy="530352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01000" y="175564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714232" y="171907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Observação da pele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714232" y="205740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Integridade, inflamação, infeção, lesões, edema e produto presente.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777240" y="3429000"/>
            <a:ext cx="530352" cy="530352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44728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490472" y="341071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Registo de base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90472" y="374904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Fotografia padronizada, medidas e escala da queixa.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389120" y="3429000"/>
            <a:ext cx="530352" cy="530352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0" y="344728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102352" y="341071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 e dose inicial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102352" y="374904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Começar conservadoramente e confirmar contacto.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001000" y="3429000"/>
            <a:ext cx="530352" cy="530352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01000" y="344728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714232" y="341071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Consentimento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714232" y="374904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Explicar sensação, limites, alternativas e sinais de alarme.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Triagem rápida: semáforo de decisão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Aplicar, adaptar ou adiar/encaminhar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25400">
            <a:solidFill>
              <a:srgbClr val="2E8B5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783080" y="2057400"/>
            <a:ext cx="1051560" cy="1051560"/>
          </a:xfrm>
          <a:prstGeom prst="ellipse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3101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51560" y="3767328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íntegra; objetivo compatível; sem dispositivos/condições relevantes; compreensão e consentimento.</a:t>
            </a:r>
            <a:endParaRPr lang="en-US" sz="1240" dirty="0"/>
          </a:p>
        </p:txBody>
      </p:sp>
      <p:sp>
        <p:nvSpPr>
          <p:cNvPr id="10" name="Shape 8"/>
          <p:cNvSpPr/>
          <p:nvPr/>
        </p:nvSpPr>
        <p:spPr>
          <a:xfrm>
            <a:off x="1280160" y="4736592"/>
            <a:ext cx="2057400" cy="384048"/>
          </a:xfrm>
          <a:prstGeom prst="roundRect">
            <a:avLst>
              <a:gd name="adj" fmla="val 19048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80160" y="47457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e monitorizar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434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25400">
            <a:solidFill>
              <a:srgbClr val="F2B84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40680" y="2057400"/>
            <a:ext cx="1051560" cy="105156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33101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AMARELO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09160" y="3767328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Sensibilidade alterada, pós-procedimento recente, medicação relevante, doença controlada ou dúvida clínica.</a:t>
            </a:r>
            <a:endParaRPr lang="en-US" sz="1240" dirty="0"/>
          </a:p>
        </p:txBody>
      </p:sp>
      <p:sp>
        <p:nvSpPr>
          <p:cNvPr id="16" name="Shape 14"/>
          <p:cNvSpPr/>
          <p:nvPr/>
        </p:nvSpPr>
        <p:spPr>
          <a:xfrm>
            <a:off x="4937760" y="4736592"/>
            <a:ext cx="2057400" cy="384048"/>
          </a:xfrm>
          <a:prstGeom prst="roundRect">
            <a:avLst>
              <a:gd name="adj" fmla="val 19048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0" y="47457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Adaptar / pedir autorização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0010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25400">
            <a:solidFill>
              <a:srgbClr val="B23A4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098280" y="2057400"/>
            <a:ext cx="1051560" cy="1051560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3101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VERMELHO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366760" y="3767328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Implante eletrónico, infeção ativa, lesão suspeita, trombose suspeita, dor aguda inexplicada ou contraindicação do manual.</a:t>
            </a:r>
            <a:endParaRPr lang="en-US" sz="1240" dirty="0"/>
          </a:p>
        </p:txBody>
      </p:sp>
      <p:sp>
        <p:nvSpPr>
          <p:cNvPr id="22" name="Shape 20"/>
          <p:cNvSpPr/>
          <p:nvPr/>
        </p:nvSpPr>
        <p:spPr>
          <a:xfrm>
            <a:off x="8595360" y="4736592"/>
            <a:ext cx="2057400" cy="384048"/>
          </a:xfrm>
          <a:prstGeom prst="roundRect">
            <a:avLst>
              <a:gd name="adj" fmla="val 19048"/>
            </a:avLst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95360" y="47457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aplicar / encaminhar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Contraindicações principais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conservadora — confirmar sempre no manual do equipamento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9164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41832" y="1947672"/>
            <a:ext cx="384048" cy="384048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53896" y="191109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Dispositivos eletrónicos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60120" y="244144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Pacemaker, desfibrilhador, neuroestimulador, bomba implantada ou outro implante eletrónico.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370832" y="169164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26864" y="194767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26864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38928" y="191109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Gravidez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45152" y="244144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salvo indicação expressa do fabricante e autorização clínica aplicável.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8055864" y="169164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311896" y="194767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11896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823960" y="191109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Epilepsia / cabeça e pescoço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30184" y="244144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aplicar sem orientação específica; evitar trajetos transcranianos.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85800" y="34290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41832" y="3685032"/>
            <a:ext cx="384048" cy="384048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41832" y="36713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1453896" y="364845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Infeção ou inflamação aguda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60120" y="41788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tratar sobre infeção ativa, febre, dermatite intensa ou lesão sem diagnóstico.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4370832" y="34290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26864" y="368503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26864" y="36713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138928" y="364845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Neoplasia / lesão suspeita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4645152" y="41788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aplicar sobre área tumoral ou lesão cutânea não esclarecida.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8055864" y="34290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311896" y="368503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311896" y="36713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8823960" y="3648456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Trombose / hemorragia</a:t>
            </a:r>
            <a:endParaRPr lang="en-US" sz="1700" dirty="0"/>
          </a:p>
        </p:txBody>
      </p:sp>
      <p:sp>
        <p:nvSpPr>
          <p:cNvPr id="35" name="Text 33"/>
          <p:cNvSpPr/>
          <p:nvPr/>
        </p:nvSpPr>
        <p:spPr>
          <a:xfrm>
            <a:off x="8330184" y="41788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sobre trombose suspeita, hemorragia ativa ou risco vascular relevante.</a:t>
            </a:r>
            <a:endParaRPr lang="en-US" sz="1320" dirty="0"/>
          </a:p>
        </p:txBody>
      </p:sp>
      <p:sp>
        <p:nvSpPr>
          <p:cNvPr id="36" name="Shape 3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posicionar a corrente através do tórax, sobre olhos, seio carotídeo ou mucosas.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Precauções e respostas adversas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Reconhecer cedo, interromper e documentar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91640"/>
            <a:ext cx="5257800" cy="3611880"/>
          </a:xfrm>
          <a:prstGeom prst="roundRect">
            <a:avLst>
              <a:gd name="adj" fmla="val 1519"/>
            </a:avLst>
          </a:prstGeom>
          <a:solidFill>
            <a:srgbClr val="EAF4FA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19659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PRECAUÇÕES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05840" y="2468880"/>
            <a:ext cx="4480560" cy="2423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muito seca ou sensível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Rosácea/fragilidade vascular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Preenchimentos, fios ou toxina recentes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Alteração de sensibilidade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Diabetes, doença autoimune ou vascular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Pós-operatório recente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691640"/>
            <a:ext cx="5257800" cy="3611880"/>
          </a:xfrm>
          <a:prstGeom prst="roundRect">
            <a:avLst>
              <a:gd name="adj" fmla="val 1519"/>
            </a:avLst>
          </a:prstGeom>
          <a:solidFill>
            <a:srgbClr val="FCECEA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9659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INTERROMPER SE…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83680" y="2468880"/>
            <a:ext cx="4480560" cy="2423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Ardor ou dor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Eritema persistente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Tontura, náusea ou cefaleia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Espasmo/contração inesperada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Piora do edema/inflamação</a:t>
            </a:r>
            <a:endParaRPr lang="en-US" sz="1400" dirty="0"/>
          </a:p>
          <a:p>
            <a:pPr marL="213360" indent="-213360">
              <a:buSzPct val="100000"/>
              <a:buChar char="•"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Reação ao gel ou ao metal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Conduta: desligar → retirar elétrodos → avaliar → prestar cuidados adequados → registar/encaminhar.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Fluxo universal de uma sessão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protocolo seguro começa antes de ligar o equipamento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1051560" cy="1051560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1148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Avaliar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1783080" y="2487168"/>
            <a:ext cx="640080" cy="0"/>
          </a:xfrm>
          <a:prstGeom prst="line">
            <a:avLst/>
          </a:prstGeom>
          <a:noFill/>
          <a:ln w="381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514600" y="1965960"/>
            <a:ext cx="1051560" cy="1051560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1460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28600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Higienizar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3657600" y="2487168"/>
            <a:ext cx="640080" cy="0"/>
          </a:xfrm>
          <a:prstGeom prst="line">
            <a:avLst/>
          </a:prstGeom>
          <a:noFill/>
          <a:ln w="381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4389120" y="1965960"/>
            <a:ext cx="1051560" cy="1051560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16052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Preparar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5532120" y="2487168"/>
            <a:ext cx="640080" cy="0"/>
          </a:xfrm>
          <a:prstGeom prst="line">
            <a:avLst/>
          </a:prstGeom>
          <a:noFill/>
          <a:ln w="381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263640" y="1965960"/>
            <a:ext cx="1051560" cy="105156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6364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03504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Programar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7406640" y="2487168"/>
            <a:ext cx="640080" cy="0"/>
          </a:xfrm>
          <a:prstGeom prst="line">
            <a:avLst/>
          </a:prstGeom>
          <a:noFill/>
          <a:ln w="381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8138160" y="1965960"/>
            <a:ext cx="1051560" cy="1051560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3816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790956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9281160" y="2487168"/>
            <a:ext cx="640080" cy="0"/>
          </a:xfrm>
          <a:prstGeom prst="line">
            <a:avLst/>
          </a:prstGeom>
          <a:noFill/>
          <a:ln w="381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10012680" y="1965960"/>
            <a:ext cx="1051560" cy="1051560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012680" y="2194560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784080" y="32461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Reavaliar</a:t>
            </a:r>
            <a:endParaRPr lang="en-US" sz="1450" dirty="0"/>
          </a:p>
        </p:txBody>
      </p:sp>
      <p:sp>
        <p:nvSpPr>
          <p:cNvPr id="29" name="Shape 27"/>
          <p:cNvSpPr/>
          <p:nvPr/>
        </p:nvSpPr>
        <p:spPr>
          <a:xfrm>
            <a:off x="1051560" y="4069080"/>
            <a:ext cx="30632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307592" y="432511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307592" y="4311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1819656" y="42885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1325880" y="4818888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Explicar sensação esperada e confirmar consentimento.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4572000" y="4069080"/>
            <a:ext cx="30632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828032" y="432511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28032" y="4311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5340096" y="42885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</a:t>
            </a:r>
            <a:endParaRPr lang="en-US" sz="1700" dirty="0"/>
          </a:p>
        </p:txBody>
      </p:sp>
      <p:sp>
        <p:nvSpPr>
          <p:cNvPr id="38" name="Text 36"/>
          <p:cNvSpPr/>
          <p:nvPr/>
        </p:nvSpPr>
        <p:spPr>
          <a:xfrm>
            <a:off x="4846320" y="4818888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 contínuo, comunicação e observação da pele.</a:t>
            </a:r>
            <a:endParaRPr lang="en-US" sz="1250" dirty="0"/>
          </a:p>
        </p:txBody>
      </p:sp>
      <p:sp>
        <p:nvSpPr>
          <p:cNvPr id="39" name="Shape 37"/>
          <p:cNvSpPr/>
          <p:nvPr/>
        </p:nvSpPr>
        <p:spPr>
          <a:xfrm>
            <a:off x="8092440" y="4069080"/>
            <a:ext cx="30632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348472" y="432511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348472" y="4311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700" dirty="0"/>
          </a:p>
        </p:txBody>
      </p:sp>
      <p:sp>
        <p:nvSpPr>
          <p:cNvPr id="42" name="Text 40"/>
          <p:cNvSpPr/>
          <p:nvPr/>
        </p:nvSpPr>
        <p:spPr>
          <a:xfrm>
            <a:off x="8860536" y="4288536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Depois</a:t>
            </a:r>
            <a:endParaRPr lang="en-US" sz="1700" dirty="0"/>
          </a:p>
        </p:txBody>
      </p:sp>
      <p:sp>
        <p:nvSpPr>
          <p:cNvPr id="43" name="Text 41"/>
          <p:cNvSpPr/>
          <p:nvPr/>
        </p:nvSpPr>
        <p:spPr>
          <a:xfrm>
            <a:off x="8366760" y="4818888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Registar parâmetros, resposta e plano da próxima sessão.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Configurações de elétrodos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geometria altera o trajeto e a densidade da corrente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02996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Bipolar móvel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508760" y="2697480"/>
            <a:ext cx="566928" cy="56692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532888" y="2697480"/>
            <a:ext cx="566928" cy="56692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828800" y="2816352"/>
            <a:ext cx="914400" cy="594360"/>
          </a:xfrm>
          <a:prstGeom prst="arc">
            <a:avLst/>
          </a:prstGeom>
          <a:solidFill>
            <a:srgbClr val="FFFFFF">
              <a:alpha val="0"/>
            </a:srgbClr>
          </a:solidFill>
          <a:ln w="25400">
            <a:solidFill>
              <a:srgbClr val="73C7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51560" y="382219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Duas sondas mantêm o circuito local; útil em manobras faciais.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1463040" y="4800600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63040" y="4809744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3434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3440" y="202996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Monopolar + retorno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029200" y="2697480"/>
            <a:ext cx="438912" cy="438912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72200" y="2542032"/>
            <a:ext cx="822960" cy="822960"/>
          </a:xfrm>
          <a:prstGeom prst="ellipse">
            <a:avLst/>
          </a:prstGeom>
          <a:solidFill>
            <a:srgbClr val="EAF4FA"/>
          </a:solidFill>
          <a:ln w="19050">
            <a:solidFill>
              <a:srgbClr val="8EC5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0" y="2907792"/>
            <a:ext cx="658368" cy="0"/>
          </a:xfrm>
          <a:prstGeom prst="line">
            <a:avLst/>
          </a:prstGeom>
          <a:noFill/>
          <a:ln w="25400">
            <a:solidFill>
              <a:srgbClr val="8EC5E8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4709160" y="382219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Sonda ativa pequena e elétrodo de retorno maior; maior concentração local.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5120640" y="4800600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20640" y="4809744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precisão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8001000" y="1737360"/>
            <a:ext cx="3246120" cy="3520440"/>
          </a:xfrm>
          <a:prstGeom prst="roundRect">
            <a:avLst>
              <a:gd name="adj" fmla="val 169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21040" y="202996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Fixos em pares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8595360" y="2560320"/>
            <a:ext cx="777240" cy="475488"/>
          </a:xfrm>
          <a:prstGeom prst="roundRect">
            <a:avLst>
              <a:gd name="adj" fmla="val 5769"/>
            </a:avLst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829800" y="2560320"/>
            <a:ext cx="777240" cy="475488"/>
          </a:xfrm>
          <a:prstGeom prst="roundRect">
            <a:avLst>
              <a:gd name="adj" fmla="val 5769"/>
            </a:avLst>
          </a:prstGeom>
          <a:solidFill>
            <a:srgbClr val="F1E8F0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95360" y="3246120"/>
            <a:ext cx="777240" cy="475488"/>
          </a:xfrm>
          <a:prstGeom prst="roundRect">
            <a:avLst>
              <a:gd name="adj" fmla="val 5769"/>
            </a:avLst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829800" y="3246120"/>
            <a:ext cx="777240" cy="475488"/>
          </a:xfrm>
          <a:prstGeom prst="roundRect">
            <a:avLst>
              <a:gd name="adj" fmla="val 5769"/>
            </a:avLst>
          </a:prstGeom>
          <a:solidFill>
            <a:srgbClr val="F1E8F0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66760" y="382219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Placas posicionadas para abranger a zona; boa repetibilidade.</a:t>
            </a:r>
            <a:endParaRPr lang="en-US" sz="1280" dirty="0"/>
          </a:p>
        </p:txBody>
      </p:sp>
      <p:sp>
        <p:nvSpPr>
          <p:cNvPr id="29" name="Shape 27"/>
          <p:cNvSpPr/>
          <p:nvPr/>
        </p:nvSpPr>
        <p:spPr>
          <a:xfrm>
            <a:off x="8778240" y="4800600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778240" y="4809744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repetibilidade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ABERTURA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 de aprendizagem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final, o formando deverá conseguir…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96112" y="203911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2025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08176" y="200253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14400" y="253288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MENS, como se diferencia de outras correntes e quais os parâmetros essenciais.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370832" y="178308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26864" y="203911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26864" y="2025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38928" y="200253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Selecionar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45152" y="253288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Cliente, objetivo, elétrodos, modo, intensidade, frequência e tempo com segurança.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8101584" y="178308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357616" y="203911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57616" y="20253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869680" y="200253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75904" y="253288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faciais e corporais básicas, com progressão para sequências avançadas.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2514600" y="370332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70632" y="395935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70632" y="39456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3282696" y="392277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Avaliar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2788920" y="445312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imediata, tolerância, resultados seriados e sinais para interromper ou encaminhar.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6245352" y="370332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501384" y="395935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01384" y="39456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7013448" y="392277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Comunicar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6519672" y="445312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Benefícios possíveis e limites da evidência sem prometer resultados garantidos.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Construir a dose: uma matriz, não uma receita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partida conservador + resposta + manual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64208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1920240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9065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53896" y="1883664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60120" y="2414016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reparação, edema, qualidade cutânea, estimulação</a:t>
            </a:r>
            <a:endParaRPr lang="en-US" sz="1230" dirty="0"/>
          </a:p>
        </p:txBody>
      </p:sp>
      <p:sp>
        <p:nvSpPr>
          <p:cNvPr id="11" name="Shape 9"/>
          <p:cNvSpPr/>
          <p:nvPr/>
        </p:nvSpPr>
        <p:spPr>
          <a:xfrm>
            <a:off x="6263640" y="1664208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19672" y="1920240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19672" y="19065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031736" y="1883664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Tecido/estado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14016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íntegro, sensível, pós-procedimento, corporal</a:t>
            </a:r>
            <a:endParaRPr lang="en-US" sz="1230" dirty="0"/>
          </a:p>
        </p:txBody>
      </p:sp>
      <p:sp>
        <p:nvSpPr>
          <p:cNvPr id="16" name="Shape 14"/>
          <p:cNvSpPr/>
          <p:nvPr/>
        </p:nvSpPr>
        <p:spPr>
          <a:xfrm>
            <a:off x="685800" y="2971800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22783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141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453896" y="3191256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Modo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60120" y="3721608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contínuo, pulsado, mono/bifásico</a:t>
            </a:r>
            <a:endParaRPr lang="en-US" sz="1230" dirty="0"/>
          </a:p>
        </p:txBody>
      </p:sp>
      <p:sp>
        <p:nvSpPr>
          <p:cNvPr id="21" name="Shape 19"/>
          <p:cNvSpPr/>
          <p:nvPr/>
        </p:nvSpPr>
        <p:spPr>
          <a:xfrm>
            <a:off x="6263640" y="2971800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519672" y="322783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9672" y="32141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7031736" y="3191256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Intensidade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537960" y="3721608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muitos protocolos usam 10–600 μA; iniciar baixo</a:t>
            </a:r>
            <a:endParaRPr lang="en-US" sz="1230" dirty="0"/>
          </a:p>
        </p:txBody>
      </p:sp>
      <p:sp>
        <p:nvSpPr>
          <p:cNvPr id="26" name="Shape 24"/>
          <p:cNvSpPr/>
          <p:nvPr/>
        </p:nvSpPr>
        <p:spPr>
          <a:xfrm>
            <a:off x="685800" y="4279392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1832" y="4535424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1832" y="45217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1453896" y="4498848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Frequência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60120" y="5029200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 amplamente; não existe “profundidade por Hz” universal</a:t>
            </a:r>
            <a:endParaRPr lang="en-US" sz="1230" dirty="0"/>
          </a:p>
        </p:txBody>
      </p:sp>
      <p:sp>
        <p:nvSpPr>
          <p:cNvPr id="31" name="Shape 29"/>
          <p:cNvSpPr/>
          <p:nvPr/>
        </p:nvSpPr>
        <p:spPr>
          <a:xfrm>
            <a:off x="6263640" y="4279392"/>
            <a:ext cx="5230368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519672" y="4535424"/>
            <a:ext cx="384048" cy="384048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19672" y="45217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7031736" y="4498848"/>
            <a:ext cx="4224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6537960" y="5029200"/>
            <a:ext cx="4681728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frequentemente 10–20 min; depende da zona e do aparelho</a:t>
            </a:r>
            <a:endParaRPr lang="en-US" sz="1230" dirty="0"/>
          </a:p>
        </p:txBody>
      </p:sp>
      <p:sp>
        <p:nvSpPr>
          <p:cNvPr id="36" name="Shape 3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Parâmetros do SF MAXX e de outros equipamentos são presets do fabricante — validar no manual e não extrapolar para outras marcas.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Princípios de técnica facial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Contacto, direção, ritmo e ergonomia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914400" y="1874520"/>
            <a:ext cx="2260854" cy="2891790"/>
          </a:xfrm>
          <a:prstGeom prst="ellipse">
            <a:avLst/>
          </a:prstGeom>
          <a:solidFill>
            <a:srgbClr val="F6D7C8"/>
          </a:solidFill>
          <a:ln w="19050">
            <a:solidFill>
              <a:srgbClr val="7A3E7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10800000">
            <a:off x="1282446" y="2063801"/>
            <a:ext cx="1524762" cy="683514"/>
          </a:xfrm>
          <a:prstGeom prst="arc">
            <a:avLst/>
          </a:prstGeom>
          <a:solidFill>
            <a:srgbClr val="5B2A57">
              <a:alpha val="0"/>
            </a:srgbClr>
          </a:solidFill>
          <a:ln w="38100">
            <a:solidFill>
              <a:srgbClr val="5B2A5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61211" y="2947111"/>
            <a:ext cx="168250" cy="115672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60193" y="2947111"/>
            <a:ext cx="168250" cy="115672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29461" y="3504438"/>
            <a:ext cx="841248" cy="578358"/>
          </a:xfrm>
          <a:prstGeom prst="arc">
            <a:avLst/>
          </a:prstGeom>
          <a:solidFill>
            <a:srgbClr val="FFFFFF">
              <a:alpha val="0"/>
            </a:srgbClr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834640" y="2423160"/>
            <a:ext cx="960120" cy="-320040"/>
          </a:xfrm>
          <a:prstGeom prst="line">
            <a:avLst/>
          </a:prstGeom>
          <a:noFill/>
          <a:ln w="38100">
            <a:solidFill>
              <a:srgbClr val="73C7B8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743200" y="3063240"/>
            <a:ext cx="1051560" cy="-45720"/>
          </a:xfrm>
          <a:prstGeom prst="line">
            <a:avLst/>
          </a:prstGeom>
          <a:noFill/>
          <a:ln w="38100">
            <a:solidFill>
              <a:srgbClr val="8EC5E8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2606040" y="3703320"/>
            <a:ext cx="1097280" cy="228600"/>
          </a:xfrm>
          <a:prstGeom prst="line">
            <a:avLst/>
          </a:prstGeom>
          <a:noFill/>
          <a:ln w="38100">
            <a:solidFill>
              <a:srgbClr val="EF7B6C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4709160" y="1737360"/>
            <a:ext cx="29718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965192" y="199339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6519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477256" y="195681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Deslizamento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983480" y="248716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Lento, contínuo e com pressão leve; renovar o condutor antes de secar.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001000" y="1737360"/>
            <a:ext cx="29718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257032" y="199339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5703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769096" y="195681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Pinçamento elétrico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8275320" y="248716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Posicionar sondas para trabalhar uma prega sem tracionar excessivamente.</a:t>
            </a:r>
            <a:endParaRPr lang="en-US" sz="1320" dirty="0"/>
          </a:p>
        </p:txBody>
      </p:sp>
      <p:sp>
        <p:nvSpPr>
          <p:cNvPr id="24" name="Shape 22"/>
          <p:cNvSpPr/>
          <p:nvPr/>
        </p:nvSpPr>
        <p:spPr>
          <a:xfrm>
            <a:off x="4709160" y="3474720"/>
            <a:ext cx="29718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965192" y="373075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65192" y="37170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477256" y="36941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Direção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4983480" y="422452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Seguir anatomia e objetivo; evitar atravessar o crânio e a região ocular.</a:t>
            </a:r>
            <a:endParaRPr lang="en-US" sz="1320" dirty="0"/>
          </a:p>
        </p:txBody>
      </p:sp>
      <p:sp>
        <p:nvSpPr>
          <p:cNvPr id="29" name="Shape 27"/>
          <p:cNvSpPr/>
          <p:nvPr/>
        </p:nvSpPr>
        <p:spPr>
          <a:xfrm>
            <a:off x="8001000" y="3474720"/>
            <a:ext cx="29718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257032" y="373075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57032" y="37170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8769096" y="36941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8275320" y="422452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técnica típica é subsensorial. Perguntar e observar continuamente.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Protocolo-base: revitalização e tonicidade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pedagógico — adaptar ao manual e à avaliação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691640"/>
            <a:ext cx="530352" cy="530352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737360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508760" y="1673352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834640" y="1673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Higienização + meio condutor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2450592"/>
            <a:ext cx="530352" cy="530352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496312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08760" y="2432304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inicial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834640" y="2432304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Modo facial; intensidade subsensorial, conservadora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77240" y="3209544"/>
            <a:ext cx="530352" cy="530352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3255264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508760" y="3191256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Trabalhar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834640" y="3191256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Hemicara por zonas, movimentos lentos e simétricos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" y="3968496"/>
            <a:ext cx="530352" cy="530352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4014216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08760" y="3950208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834640" y="3950208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Aproximadamente 10–20 min no total, conforme aparelho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77240" y="4727448"/>
            <a:ext cx="530352" cy="530352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7240" y="4773168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508760" y="470916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Reavaliar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2834640" y="47091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Pele, conforto, simetria e fotografia padronizada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869680" y="1874520"/>
            <a:ext cx="2064258" cy="2640330"/>
          </a:xfrm>
          <a:prstGeom prst="ellipse">
            <a:avLst/>
          </a:prstGeom>
          <a:solidFill>
            <a:srgbClr val="F6D7C8"/>
          </a:solidFill>
          <a:ln w="19050">
            <a:solidFill>
              <a:srgbClr val="7A3E7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 rot="10800000">
            <a:off x="9205722" y="2047342"/>
            <a:ext cx="1392174" cy="624078"/>
          </a:xfrm>
          <a:prstGeom prst="arc">
            <a:avLst/>
          </a:prstGeom>
          <a:solidFill>
            <a:srgbClr val="5B2A57">
              <a:alpha val="0"/>
            </a:srgbClr>
          </a:solidFill>
          <a:ln w="38100">
            <a:solidFill>
              <a:srgbClr val="5B2A5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68942" y="2853842"/>
            <a:ext cx="153619" cy="105613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281056" y="2853842"/>
            <a:ext cx="153619" cy="105613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522562" y="3362706"/>
            <a:ext cx="768096" cy="528066"/>
          </a:xfrm>
          <a:prstGeom prst="arc">
            <a:avLst/>
          </a:prstGeom>
          <a:solidFill>
            <a:srgbClr val="FFFFFF">
              <a:alpha val="0"/>
            </a:srgbClr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321040" y="4983480"/>
            <a:ext cx="2971800" cy="384048"/>
          </a:xfrm>
          <a:prstGeom prst="roundRect">
            <a:avLst>
              <a:gd name="adj" fmla="val 19048"/>
            </a:avLst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321040" y="4992624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dor · sem contração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imediato pode ser subtil e transitório; avaliar série de sessões, não apenas uma fotografia.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Edema e pós-procedimento: abordagem conservadora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Apenas com pele adequada e autorização quando aplicável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37360"/>
            <a:ext cx="3337560" cy="3474720"/>
          </a:xfrm>
          <a:prstGeom prst="roundRect">
            <a:avLst>
              <a:gd name="adj" fmla="val 1644"/>
            </a:avLst>
          </a:prstGeom>
          <a:solidFill>
            <a:srgbClr val="E7F5F2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0574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7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60120" y="2578608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Conforto, modulação do edema e apoio à recuperação — não substituir cuidados médicos.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60120" y="37947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7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60120" y="4279392"/>
            <a:ext cx="2697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Intensidade baixa, manobras suaves, sem pressão e sem passar sobre ferida aberta.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389120" y="173736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45152" y="1993392"/>
            <a:ext cx="384048" cy="384048"/>
          </a:xfrm>
          <a:prstGeom prst="ellipse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4515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57216" y="1956816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avançar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63440" y="2487168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íntegra, evolução esperada, autorização e ausência de sinais de alarme.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8001000" y="173736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257032" y="1993392"/>
            <a:ext cx="384048" cy="384048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5703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769096" y="1956816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Adiar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275320" y="2487168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 crescente, calor intenso, secreção, equimose extensa, febre ou edema assimétrico.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4389120" y="3493008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45152" y="3749040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45152" y="37353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157216" y="3712464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Registar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663440" y="4242816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Procedimento prévio, data, autorização, área evitada e resposta.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8001000" y="3493008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57032" y="3749040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257032" y="37353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8769096" y="3712464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Combinar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8275320" y="4242816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Medidas prescritas, cuidados domiciliários e acompanhamento do profissional responsável.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Acne e inflamação: evitar extrapolações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Microcorrente não é automaticamente bactericida em qualquer configuração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31520" y="1737360"/>
            <a:ext cx="338328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87552" y="199339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99616" y="195681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pode fazer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05840" y="2487168"/>
            <a:ext cx="2834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alguns dispositivos e protocolos, integrar uma estratégia para pele acneica, sobretudo visando conforto e recuperação. A indicação depende do aparelho.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389120" y="1737360"/>
            <a:ext cx="338328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45152" y="199339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4515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57216" y="195681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não afirmar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63440" y="2487168"/>
            <a:ext cx="2834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“Mata bactérias”, “cura acne” ou “substitui dermatologia”. Ação antimicrobiana depende de polaridade, dose, modelo e evidência específica.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46720" y="1737360"/>
            <a:ext cx="338328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302752" y="199339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19796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814816" y="195681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encaminhar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21040" y="2487168"/>
            <a:ext cx="2834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Acne noduloquística, cicatrizes em progressão, infeção, uso de isotretinoína, dor intensa ou impacto psicossocial relevante.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deslizar sondas sobre pústulas abertas; evitar contaminação cruzada e traumatismo.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Aplicações corporais: objetivos realistas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Melhorar condição cutânea e conforto — sem prometer redução de gordura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1553108" y="1664208"/>
            <a:ext cx="625450" cy="625450"/>
          </a:xfrm>
          <a:prstGeom prst="ellipse">
            <a:avLst/>
          </a:prstGeom>
          <a:solidFill>
            <a:srgbClr val="F6D7C8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309878" y="2341778"/>
            <a:ext cx="1111910" cy="1824228"/>
          </a:xfrm>
          <a:prstGeom prst="roundRect">
            <a:avLst>
              <a:gd name="adj" fmla="val 6579"/>
            </a:avLst>
          </a:prstGeom>
          <a:solidFill>
            <a:srgbClr val="F6D7C8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35938" y="2637130"/>
            <a:ext cx="-416966" cy="1059790"/>
          </a:xfrm>
          <a:prstGeom prst="line">
            <a:avLst/>
          </a:prstGeom>
          <a:noFill/>
          <a:ln w="63500">
            <a:solidFill>
              <a:srgbClr val="7A3E72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2413102" y="2637130"/>
            <a:ext cx="416966" cy="1059790"/>
          </a:xfrm>
          <a:prstGeom prst="line">
            <a:avLst/>
          </a:prstGeom>
          <a:noFill/>
          <a:ln w="63500">
            <a:solidFill>
              <a:srgbClr val="7A3E7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92097" y="4079138"/>
            <a:ext cx="-191110" cy="1198778"/>
          </a:xfrm>
          <a:prstGeom prst="line">
            <a:avLst/>
          </a:prstGeom>
          <a:noFill/>
          <a:ln w="76200">
            <a:solidFill>
              <a:srgbClr val="7A3E7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039569" y="4079138"/>
            <a:ext cx="191110" cy="1198778"/>
          </a:xfrm>
          <a:prstGeom prst="line">
            <a:avLst/>
          </a:prstGeom>
          <a:noFill/>
          <a:ln w="76200">
            <a:solidFill>
              <a:srgbClr val="7A3E7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03320" y="169164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959352" y="194767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5935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471416" y="1911096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 cutânea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977640" y="244144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adjuvante em planos de hidratação, textura e suporte à recuperação.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7315200" y="169164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571232" y="194767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123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083296" y="1911096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Edema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7589520" y="244144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integrar medidas de conforto e drenagem quando não há causa médica urgente.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3703320" y="342900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959352" y="368503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959352" y="36713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471416" y="3648456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FEG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3977640" y="417880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Evidência direta limitada; combinar com avaliação, estilo de vida e recursos adequados.</a:t>
            </a:r>
            <a:endParaRPr lang="en-US" sz="1320" dirty="0"/>
          </a:p>
        </p:txBody>
      </p:sp>
      <p:sp>
        <p:nvSpPr>
          <p:cNvPr id="27" name="Shape 25"/>
          <p:cNvSpPr/>
          <p:nvPr/>
        </p:nvSpPr>
        <p:spPr>
          <a:xfrm>
            <a:off x="7315200" y="342900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7571232" y="3685032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71232" y="36713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8083296" y="3648456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Pós-procedimento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7589520" y="417880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Somente com autorização, pele íntegra e protocolo coordenado.</a:t>
            </a:r>
            <a:endParaRPr lang="en-US" sz="1320" dirty="0"/>
          </a:p>
        </p:txBody>
      </p:sp>
      <p:sp>
        <p:nvSpPr>
          <p:cNvPr id="32" name="Shape 30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Microcorrente não é eletrolipólise e não deve ser apresentada como método de destruição adipocitária.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Protocolo-base: edema não complicado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Triagem vascular primeiro; técnica suave e reavaliação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13232" y="1783080"/>
            <a:ext cx="2514600" cy="333756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9050">
            <a:solidFill>
              <a:srgbClr val="B23A4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17904" y="2084832"/>
            <a:ext cx="914400" cy="914400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17904" y="23042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33272" y="3264408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3767328"/>
            <a:ext cx="1874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Exclua sinais de trombose, infeção, descompensação cardíaca/renal e edema súbito unilateral.</a:t>
            </a:r>
            <a:endParaRPr lang="en-US" sz="1240" dirty="0"/>
          </a:p>
        </p:txBody>
      </p:sp>
      <p:sp>
        <p:nvSpPr>
          <p:cNvPr id="11" name="Shape 9"/>
          <p:cNvSpPr/>
          <p:nvPr/>
        </p:nvSpPr>
        <p:spPr>
          <a:xfrm>
            <a:off x="3529584" y="1783080"/>
            <a:ext cx="2514600" cy="333756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9050">
            <a:solidFill>
              <a:srgbClr val="8EC5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34256" y="2084832"/>
            <a:ext cx="914400" cy="914400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34256" y="23042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849624" y="3264408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849624" y="3767328"/>
            <a:ext cx="1874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Conforto, retorno venoso adequado e elétrodos sem cruzar o tórax.</a:t>
            </a:r>
            <a:endParaRPr lang="en-US" sz="1240" dirty="0"/>
          </a:p>
        </p:txBody>
      </p:sp>
      <p:sp>
        <p:nvSpPr>
          <p:cNvPr id="16" name="Shape 14"/>
          <p:cNvSpPr/>
          <p:nvPr/>
        </p:nvSpPr>
        <p:spPr>
          <a:xfrm>
            <a:off x="6345936" y="1783080"/>
            <a:ext cx="2514600" cy="333756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9050">
            <a:solidFill>
              <a:srgbClr val="73C7B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50608" y="2084832"/>
            <a:ext cx="914400" cy="914400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50608" y="23042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665976" y="3264408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665976" y="3767328"/>
            <a:ext cx="1874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baixa/subsensorial; placas fixas ou técnica móvel conforme manual.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9162288" y="1783080"/>
            <a:ext cx="2514600" cy="333756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9050">
            <a:solidFill>
              <a:srgbClr val="F2B84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966960" y="2084832"/>
            <a:ext cx="914400" cy="91440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966960" y="23042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482328" y="3264408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Medir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482328" y="3767328"/>
            <a:ext cx="1874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4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Perimetria padronizada, sensação de peso, fóvea e fotografia quando indicado.</a:t>
            </a:r>
            <a:endParaRPr lang="en-US" sz="1240" dirty="0"/>
          </a:p>
        </p:txBody>
      </p:sp>
      <p:sp>
        <p:nvSpPr>
          <p:cNvPr id="26" name="Shape 2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Edema é um sinal, não um diagnóstico. Se a causa não estiver esclarecida, encaminhar.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FEG e textura cutânea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multimodal, expectativas moderadas e medidas objetivas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2011680" cy="2011680"/>
          </a:xfrm>
          <a:prstGeom prst="hexagon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34440" y="251460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FEG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3383280" y="1691640"/>
            <a:ext cx="78181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11880" y="1847088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87952" y="1856232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623560" y="1847088"/>
            <a:ext cx="525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grau/aspetos, laxidez, edema, hábitos e circulação</a:t>
            </a:r>
            <a:endParaRPr lang="en-US" sz="1260" dirty="0"/>
          </a:p>
        </p:txBody>
      </p:sp>
      <p:sp>
        <p:nvSpPr>
          <p:cNvPr id="12" name="Shape 10"/>
          <p:cNvSpPr/>
          <p:nvPr/>
        </p:nvSpPr>
        <p:spPr>
          <a:xfrm>
            <a:off x="3383280" y="2633472"/>
            <a:ext cx="78181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11880" y="2788920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87952" y="2798064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623560" y="2788920"/>
            <a:ext cx="525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complementar para condição tecidular; evidência limitada</a:t>
            </a:r>
            <a:endParaRPr lang="en-US" sz="1260" dirty="0"/>
          </a:p>
        </p:txBody>
      </p:sp>
      <p:sp>
        <p:nvSpPr>
          <p:cNvPr id="16" name="Shape 14"/>
          <p:cNvSpPr/>
          <p:nvPr/>
        </p:nvSpPr>
        <p:spPr>
          <a:xfrm>
            <a:off x="3383280" y="3575304"/>
            <a:ext cx="78181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11880" y="373075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87952" y="3739896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Associação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5623560" y="3730752"/>
            <a:ext cx="525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exercício, nutrição, massagem/drenagem e tecnologias indicadas</a:t>
            </a:r>
            <a:endParaRPr lang="en-US" sz="1260" dirty="0"/>
          </a:p>
        </p:txBody>
      </p:sp>
      <p:sp>
        <p:nvSpPr>
          <p:cNvPr id="20" name="Shape 18"/>
          <p:cNvSpPr/>
          <p:nvPr/>
        </p:nvSpPr>
        <p:spPr>
          <a:xfrm>
            <a:off x="3383280" y="4517136"/>
            <a:ext cx="78181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11880" y="4672584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87952" y="4681728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623560" y="4672584"/>
            <a:ext cx="525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fotografia, perímetro, escala validada e satisfação</a:t>
            </a:r>
            <a:endParaRPr lang="en-US" sz="1260" dirty="0"/>
          </a:p>
        </p:txBody>
      </p:sp>
      <p:sp>
        <p:nvSpPr>
          <p:cNvPr id="24" name="Shape 22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a frase “quebra gordura”: MENS não é um método de redução adiposa estabelecido.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Pós-operatório corporal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o trabalho em equipa é parte do protocolo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1234440" y="2743200"/>
            <a:ext cx="9601200" cy="0"/>
          </a:xfrm>
          <a:prstGeom prst="line">
            <a:avLst/>
          </a:prstGeom>
          <a:noFill/>
          <a:ln w="50800">
            <a:solidFill>
              <a:srgbClr val="D9E0E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1560" y="2267712"/>
            <a:ext cx="960120" cy="960120"/>
          </a:xfrm>
          <a:prstGeom prst="ellipse">
            <a:avLst/>
          </a:prstGeom>
          <a:solidFill>
            <a:srgbClr val="B23A4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2496312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48640" y="3493008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aguda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1965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prioridade médica; controlar complicações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4069080" y="2267712"/>
            <a:ext cx="960120" cy="960120"/>
          </a:xfrm>
          <a:prstGeom prst="ellipse">
            <a:avLst/>
          </a:prstGeom>
          <a:solidFill>
            <a:srgbClr val="F2B84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69080" y="2496312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566160" y="3493008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inicial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66160" y="3931920"/>
            <a:ext cx="1965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apenas com autorização e pele adequada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7086600" y="2267712"/>
            <a:ext cx="960120" cy="960120"/>
          </a:xfrm>
          <a:prstGeom prst="ellipse">
            <a:avLst/>
          </a:prstGeom>
          <a:solidFill>
            <a:srgbClr val="73C7B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086600" y="2496312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6583680" y="3493008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Recuperação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83680" y="3931920"/>
            <a:ext cx="1965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conservadora + objetivos definidos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10104120" y="2267712"/>
            <a:ext cx="960120" cy="960120"/>
          </a:xfrm>
          <a:prstGeom prst="ellipse">
            <a:avLst/>
          </a:prstGeom>
          <a:solidFill>
            <a:srgbClr val="8EC5E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104120" y="2496312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9601200" y="3493008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Manutenção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601200" y="3931920"/>
            <a:ext cx="1965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reavaliar necessidade e benefício real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Nunca tratar sinais de complicação: dor progressiva, calor, rubor, secreção, febre, dispneia ou assimetria súbita.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AVANÇADO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Combinações: construir uma sequência lógica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recurso deve ter uma função e um motivo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13232" y="1828800"/>
            <a:ext cx="242316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9050">
            <a:solidFill>
              <a:srgbClr val="8EC5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36192" y="2103120"/>
            <a:ext cx="777240" cy="777240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36192" y="2276856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33272" y="3108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33272" y="352044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1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higienização / peeling suave indicado</a:t>
            </a:r>
            <a:endParaRPr lang="en-US" sz="1210" dirty="0"/>
          </a:p>
        </p:txBody>
      </p:sp>
      <p:sp>
        <p:nvSpPr>
          <p:cNvPr id="11" name="Shape 9"/>
          <p:cNvSpPr/>
          <p:nvPr/>
        </p:nvSpPr>
        <p:spPr>
          <a:xfrm>
            <a:off x="3182112" y="2907792"/>
            <a:ext cx="320040" cy="0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529584" y="1828800"/>
            <a:ext cx="242316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9050">
            <a:solidFill>
              <a:srgbClr val="73C7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52544" y="2103120"/>
            <a:ext cx="777240" cy="777240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52544" y="2276856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849624" y="3108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Tratar alvo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849624" y="352044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1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com objetivo e dose definidos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5998464" y="2907792"/>
            <a:ext cx="320040" cy="0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345936" y="1828800"/>
            <a:ext cx="242316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9050">
            <a:solidFill>
              <a:srgbClr val="7A3E7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168896" y="2103120"/>
            <a:ext cx="777240" cy="777240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68896" y="2276856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65976" y="3108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665976" y="352044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1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ou outro recurso compatível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814816" y="2907792"/>
            <a:ext cx="320040" cy="0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9162288" y="1828800"/>
            <a:ext cx="242316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9050">
            <a:solidFill>
              <a:srgbClr val="F2B84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985248" y="2103120"/>
            <a:ext cx="777240" cy="77724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985248" y="2276856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482328" y="3108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Finalizar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482328" y="352044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1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barreira, fotoproteção e orientação</a:t>
            </a:r>
            <a:endParaRPr lang="en-US" sz="1210" dirty="0"/>
          </a:p>
        </p:txBody>
      </p:sp>
      <p:sp>
        <p:nvSpPr>
          <p:cNvPr id="29" name="Shape 27"/>
          <p:cNvSpPr/>
          <p:nvPr/>
        </p:nvSpPr>
        <p:spPr>
          <a:xfrm>
            <a:off x="1828800" y="4434840"/>
            <a:ext cx="393192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084832" y="469087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084832" y="46771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2596896" y="4654296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sobretratamento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103120" y="5184648"/>
            <a:ext cx="3383280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recursos na mesma sessão não garantem maior eficácia.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400800" y="4434840"/>
            <a:ext cx="393192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656832" y="4690872"/>
            <a:ext cx="384048" cy="384048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656832" y="46771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7168896" y="4654296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Compatibilidade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675120" y="5184648"/>
            <a:ext cx="3383280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Confirmar produto condutor, ordem e intervalo no manual.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ABERTURA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Percurso da aula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corrente elétrica à tomada de decisão em cabine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965960"/>
            <a:ext cx="1965960" cy="1234440"/>
          </a:xfrm>
          <a:prstGeom prst="chevron">
            <a:avLst/>
          </a:prstGeom>
          <a:solidFill>
            <a:srgbClr val="73C7B8">
              <a:alpha val="95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0392" y="2212848"/>
            <a:ext cx="384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80160" y="208483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Básico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80160" y="2450592"/>
            <a:ext cx="1143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Unidades, formas de onda, circuito e dose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926080" y="1965960"/>
            <a:ext cx="1965960" cy="1234440"/>
          </a:xfrm>
          <a:prstGeom prst="chevron">
            <a:avLst/>
          </a:prstGeom>
          <a:solidFill>
            <a:srgbClr val="8EC5E8">
              <a:alpha val="95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90672" y="2212848"/>
            <a:ext cx="384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20440" y="208483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520440" y="2450592"/>
            <a:ext cx="1143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Bioeletricidade, mecanismos e evidência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166360" y="1965960"/>
            <a:ext cx="1965960" cy="1234440"/>
          </a:xfrm>
          <a:prstGeom prst="chevron">
            <a:avLst/>
          </a:prstGeom>
          <a:solidFill>
            <a:srgbClr val="EF7B6C">
              <a:alpha val="95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30952" y="2212848"/>
            <a:ext cx="384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760720" y="208483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760720" y="2450592"/>
            <a:ext cx="1143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Avaliação, contraindicações e higiene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406640" y="1965960"/>
            <a:ext cx="1965960" cy="1234440"/>
          </a:xfrm>
          <a:prstGeom prst="chevron">
            <a:avLst/>
          </a:prstGeom>
          <a:solidFill>
            <a:srgbClr val="F2B84B">
              <a:alpha val="95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1232" y="2212848"/>
            <a:ext cx="384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01000" y="208483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001000" y="2450592"/>
            <a:ext cx="1143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Face, corpo e documentação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9646920" y="1965960"/>
            <a:ext cx="1965960" cy="1234440"/>
          </a:xfrm>
          <a:prstGeom prst="chevron">
            <a:avLst/>
          </a:prstGeom>
          <a:solidFill>
            <a:srgbClr val="7A3E72">
              <a:alpha val="95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11512" y="2212848"/>
            <a:ext cx="384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241280" y="208483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Avançado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241280" y="2450592"/>
            <a:ext cx="1143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Combinações, casos e adaptação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 transversal: tratar o objetivo e a resposta do cliente — não apenas selecionar um programa do equipamento.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AVANÇADO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Polaridade: quando importa?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Distinguir corrente com efeito polar de corrente bifásica equilibrada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31520" y="1737360"/>
            <a:ext cx="5166360" cy="3566160"/>
          </a:xfrm>
          <a:prstGeom prst="roundRect">
            <a:avLst>
              <a:gd name="adj" fmla="val 1538"/>
            </a:avLst>
          </a:prstGeom>
          <a:solidFill>
            <a:srgbClr val="FCECEA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20574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MONOFÁSICA / CONTÍNUA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325880" y="2743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2286000" y="3154680"/>
            <a:ext cx="1783080" cy="0"/>
          </a:xfrm>
          <a:prstGeom prst="line">
            <a:avLst/>
          </a:prstGeom>
          <a:noFill/>
          <a:ln w="50800">
            <a:solidFill>
              <a:srgbClr val="B23A48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4343400" y="2743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1325880" y="406908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polar + maior atenção à pele, ao tempo e à densidade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63640" y="1737360"/>
            <a:ext cx="5166360" cy="3566160"/>
          </a:xfrm>
          <a:prstGeom prst="roundRect">
            <a:avLst>
              <a:gd name="adj" fmla="val 1538"/>
            </a:avLst>
          </a:prstGeom>
          <a:solidFill>
            <a:srgbClr val="E7F5F2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83680" y="20574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47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BIFÁSICA EQUILIBRADA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6949440" y="3108960"/>
            <a:ext cx="438912" cy="-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88352" y="2560320"/>
            <a:ext cx="438912" cy="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09560" y="3108960"/>
            <a:ext cx="438912" cy="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48472" y="3657600"/>
            <a:ext cx="438912" cy="-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869680" y="3108960"/>
            <a:ext cx="438912" cy="-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308592" y="2560320"/>
            <a:ext cx="438912" cy="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829800" y="3108960"/>
            <a:ext cx="438912" cy="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268712" y="3657600"/>
            <a:ext cx="438912" cy="-54864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0" y="406908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carga líquida próxima de zero; menor efeito químico acumulado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escolher ânodo/cátodo por uma tabela antiga se o equipamento alterna automaticamente a polaridade.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AVANÇADO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Árvore de decisão de parâmetros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Raciocínio para adaptar sem improvisar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4480560" y="1600200"/>
            <a:ext cx="3246120" cy="640080"/>
          </a:xfrm>
          <a:prstGeom prst="roundRect">
            <a:avLst>
              <a:gd name="adj" fmla="val 7143"/>
            </a:avLst>
          </a:prstGeom>
          <a:solidFill>
            <a:srgbClr val="5B2A57"/>
          </a:solidFill>
          <a:ln w="12700">
            <a:solidFill>
              <a:srgbClr val="5B2A5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63440" y="180136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é o objetivo mensurável?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108192" y="2240280"/>
            <a:ext cx="0" cy="411480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65960" y="2651760"/>
            <a:ext cx="8138160" cy="0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828800" y="2651760"/>
            <a:ext cx="0" cy="384048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3035808"/>
            <a:ext cx="22860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325526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sensível /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pós-procedimento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828800" y="4087368"/>
            <a:ext cx="0" cy="292608"/>
          </a:xfrm>
          <a:prstGeom prst="line">
            <a:avLst/>
          </a:prstGeom>
          <a:noFill/>
          <a:ln w="25400">
            <a:solidFill>
              <a:srgbClr val="EF7B6C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822960" y="4434840"/>
            <a:ext cx="2011680" cy="822960"/>
          </a:xfrm>
          <a:prstGeom prst="roundRect">
            <a:avLst>
              <a:gd name="adj" fmla="val 5556"/>
            </a:avLst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464515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mínima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autorização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636008" y="2651760"/>
            <a:ext cx="0" cy="384048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93008" y="3035808"/>
            <a:ext cx="22860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9050">
            <a:solidFill>
              <a:srgbClr val="73C7B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75888" y="325526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 cutânea /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tonicidade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636008" y="4087368"/>
            <a:ext cx="0" cy="292608"/>
          </a:xfrm>
          <a:prstGeom prst="line">
            <a:avLst/>
          </a:prstGeom>
          <a:noFill/>
          <a:ln w="25400">
            <a:solidFill>
              <a:srgbClr val="73C7B8"/>
            </a:solidFill>
            <a:prstDash val="solid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3630168" y="4434840"/>
            <a:ext cx="2011680" cy="822960"/>
          </a:xfrm>
          <a:prstGeom prst="roundRect">
            <a:avLst>
              <a:gd name="adj" fmla="val 5556"/>
            </a:avLst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67328" y="464515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facial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técnica móvel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7443216" y="2651760"/>
            <a:ext cx="0" cy="384048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0216" y="3035808"/>
            <a:ext cx="22860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9050">
            <a:solidFill>
              <a:srgbClr val="8EC5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83096" y="325526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Edema conhecido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443216" y="4087368"/>
            <a:ext cx="0" cy="292608"/>
          </a:xfrm>
          <a:prstGeom prst="line">
            <a:avLst/>
          </a:prstGeom>
          <a:noFill/>
          <a:ln w="25400">
            <a:solidFill>
              <a:srgbClr val="8EC5E8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437376" y="4434840"/>
            <a:ext cx="2011680" cy="822960"/>
          </a:xfrm>
          <a:prstGeom prst="roundRect">
            <a:avLst>
              <a:gd name="adj" fmla="val 5556"/>
            </a:avLst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74536" y="464515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baixa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triagem vascular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10250424" y="2651760"/>
            <a:ext cx="0" cy="384048"/>
          </a:xfrm>
          <a:prstGeom prst="line">
            <a:avLst/>
          </a:prstGeom>
          <a:noFill/>
          <a:ln w="25400">
            <a:solidFill>
              <a:srgbClr val="D9E0E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107424" y="3035808"/>
            <a:ext cx="22860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9050">
            <a:solidFill>
              <a:srgbClr val="F2B84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290304" y="325526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 / FEG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10250424" y="4087368"/>
            <a:ext cx="0" cy="292608"/>
          </a:xfrm>
          <a:prstGeom prst="line">
            <a:avLst/>
          </a:prstGeom>
          <a:noFill/>
          <a:ln w="25400">
            <a:solidFill>
              <a:srgbClr val="F2B84B"/>
            </a:solidFill>
            <a:prstDash val="solid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9244584" y="4434840"/>
            <a:ext cx="2011680" cy="822960"/>
          </a:xfrm>
          <a:prstGeom prst="roundRect">
            <a:avLst>
              <a:gd name="adj" fmla="val 5556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381744" y="464515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multimodal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métricas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não consegue justificar um parâmetro, volte ao manual, à avaliação ou ao objetivo.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Caso 1 — face: flacidez ligeira e expectativa alta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de 48 anos, pele íntegra, sem contraindicações, quer “lifting imediato”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1965960" cy="2514600"/>
          </a:xfrm>
          <a:prstGeom prst="ellipse">
            <a:avLst/>
          </a:prstGeom>
          <a:solidFill>
            <a:srgbClr val="F6D7C8"/>
          </a:solidFill>
          <a:ln w="19050">
            <a:solidFill>
              <a:srgbClr val="7A3E7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10800000">
            <a:off x="1143000" y="1993392"/>
            <a:ext cx="1325880" cy="594360"/>
          </a:xfrm>
          <a:prstGeom prst="arc">
            <a:avLst/>
          </a:prstGeom>
          <a:solidFill>
            <a:srgbClr val="5B2A57">
              <a:alpha val="0"/>
            </a:srgbClr>
          </a:solidFill>
          <a:ln w="38100">
            <a:solidFill>
              <a:srgbClr val="5B2A5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98448" y="2761488"/>
            <a:ext cx="146304" cy="100584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67128" y="2761488"/>
            <a:ext cx="146304" cy="100584"/>
          </a:xfrm>
          <a:prstGeom prst="ellipse">
            <a:avLst/>
          </a:prstGeom>
          <a:solidFill>
            <a:srgbClr val="18212F"/>
          </a:solidFill>
          <a:ln w="12700">
            <a:solidFill>
              <a:srgbClr val="18212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444752" y="3246120"/>
            <a:ext cx="73152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37560" y="169164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593592" y="194767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359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105656" y="1911096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611880" y="244144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Melhorar aparência e condição cutânea, explicando a natureza progressiva/temporária.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99632" y="169164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55664" y="194767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55664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967728" y="1911096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473952" y="244144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 facial subsensorial + cosmética de suporte + série reavaliada.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061704" y="169164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317736" y="194767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317736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829800" y="1911096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Métrica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336024" y="244144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Fotografia padronizada, escala de satisfação e avaliação da pele.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3337560" y="3520440"/>
            <a:ext cx="8321040" cy="1554480"/>
          </a:xfrm>
          <a:prstGeom prst="roundRect">
            <a:avLst>
              <a:gd name="adj" fmla="val 3529"/>
            </a:avLst>
          </a:prstGeom>
          <a:solidFill>
            <a:srgbClr val="FCECEA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57600" y="37947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ao grupo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3657600" y="4279392"/>
            <a:ext cx="7452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promessa é ética? Que dose inicial escolheria? O que faria se houvesse contração visível?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Caso 2 — corpo: edema assimétrico súbito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procura tratamento para “retenção de líquidos” numa perna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1415948" y="1627632"/>
            <a:ext cx="625450" cy="625450"/>
          </a:xfrm>
          <a:prstGeom prst="ellipse">
            <a:avLst/>
          </a:prstGeom>
          <a:solidFill>
            <a:srgbClr val="F6D7C8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72718" y="2305202"/>
            <a:ext cx="1111910" cy="1824228"/>
          </a:xfrm>
          <a:prstGeom prst="roundRect">
            <a:avLst>
              <a:gd name="adj" fmla="val 6579"/>
            </a:avLst>
          </a:prstGeom>
          <a:solidFill>
            <a:srgbClr val="F6D7C8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98778" y="2600554"/>
            <a:ext cx="-416966" cy="1059790"/>
          </a:xfrm>
          <a:prstGeom prst="line">
            <a:avLst/>
          </a:prstGeom>
          <a:noFill/>
          <a:ln w="63500">
            <a:solidFill>
              <a:srgbClr val="7A3E72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2275942" y="2600554"/>
            <a:ext cx="416966" cy="1059790"/>
          </a:xfrm>
          <a:prstGeom prst="line">
            <a:avLst/>
          </a:prstGeom>
          <a:noFill/>
          <a:ln w="63500">
            <a:solidFill>
              <a:srgbClr val="7A3E7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554937" y="4042562"/>
            <a:ext cx="-191110" cy="1198778"/>
          </a:xfrm>
          <a:prstGeom prst="line">
            <a:avLst/>
          </a:prstGeom>
          <a:noFill/>
          <a:ln w="76200">
            <a:solidFill>
              <a:srgbClr val="7A3E7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902409" y="4042562"/>
            <a:ext cx="191110" cy="1198778"/>
          </a:xfrm>
          <a:prstGeom prst="line">
            <a:avLst/>
          </a:prstGeom>
          <a:noFill/>
          <a:ln w="76200">
            <a:solidFill>
              <a:srgbClr val="7A3E7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16736" y="4434840"/>
            <a:ext cx="530352" cy="530352"/>
          </a:xfrm>
          <a:prstGeom prst="ellipse">
            <a:avLst/>
          </a:prstGeom>
          <a:solidFill>
            <a:srgbClr val="B23A48">
              <a:alpha val="75000"/>
            </a:srgbClr>
          </a:solidFill>
          <a:ln w="25400">
            <a:solidFill>
              <a:srgbClr val="B23A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29000" y="1691640"/>
            <a:ext cx="34747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85032" y="1947672"/>
            <a:ext cx="384048" cy="384048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8503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197096" y="1911096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Sinais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3703320" y="2441448"/>
            <a:ext cx="29260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Início recente, unilateral, sensação de calor e desconforto.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7315200" y="1691640"/>
            <a:ext cx="34747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571232" y="194767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57123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083296" y="1911096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589520" y="2441448"/>
            <a:ext cx="29260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aplicar MENS, massagem, vacuoterapia ou compressão sem avaliação.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3429000" y="3566160"/>
            <a:ext cx="34747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85032" y="382219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85032" y="38084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4197096" y="3785616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Ação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3703320" y="4315968"/>
            <a:ext cx="29260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Encaminhar para avaliação clínica urgente conforme sinais e contexto.</a:t>
            </a:r>
            <a:endParaRPr lang="en-US" sz="1320" dirty="0"/>
          </a:p>
        </p:txBody>
      </p:sp>
      <p:sp>
        <p:nvSpPr>
          <p:cNvPr id="28" name="Shape 26"/>
          <p:cNvSpPr/>
          <p:nvPr/>
        </p:nvSpPr>
        <p:spPr>
          <a:xfrm>
            <a:off x="7315200" y="3566160"/>
            <a:ext cx="34747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7571232" y="382219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571232" y="38084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8083296" y="3785616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Registo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7589520" y="4315968"/>
            <a:ext cx="29260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Queixa, duração, sinais observados, orientação e recusa do procedimento.</a:t>
            </a:r>
            <a:endParaRPr lang="en-US" sz="1320" dirty="0"/>
          </a:p>
        </p:txBody>
      </p:sp>
      <p:sp>
        <p:nvSpPr>
          <p:cNvPr id="33" name="Shape 31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competência avançada mais importante pode ser saber quando não tratar.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Documentação que permite aprender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registo, não há dose reproduzível nem avaliação séria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31520" y="169164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32688" y="1901952"/>
            <a:ext cx="475488" cy="47548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94767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600200" y="187452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788920" y="187452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objetivo, pele, saúde, consentimento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309360" y="169164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10528" y="1901952"/>
            <a:ext cx="475488" cy="47548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10528" y="194767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178040" y="187452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Equipamento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66760" y="187452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marca/modelo, programa e canal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31520" y="292608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" y="3136392"/>
            <a:ext cx="475488" cy="47548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18211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600200" y="31089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2788920" y="31089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μA, Hz, modo, polaridade, tempo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309360" y="292608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510528" y="3136392"/>
            <a:ext cx="475488" cy="47548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0528" y="318211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178040" y="31089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366760" y="31089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elétrodos, posicionamento, meio condutor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31520" y="416052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32688" y="4370832"/>
            <a:ext cx="475488" cy="47548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32688" y="441655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600200" y="434340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2788920" y="43434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sensação, pele, intercorrências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309360" y="4160520"/>
            <a:ext cx="5212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510528" y="4370832"/>
            <a:ext cx="475488" cy="475488"/>
          </a:xfrm>
          <a:prstGeom prst="ellipse">
            <a:avLst/>
          </a:prstGeom>
          <a:solidFill>
            <a:srgbClr val="247B7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10528" y="4416552"/>
            <a:ext cx="4754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178040" y="434340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366760" y="43434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medidas, fotografia e plano seguinte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Fotografias: mesma luz, distância, expressão, postura, lente e momento do dia.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PENSAMENTO CRÍTICO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Mitos e verdades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com precisão protege o cliente e a credibilidade profissional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64208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B23A4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8680" y="18288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837944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2103120" y="1810512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“Se não se sente, não funciona.”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103120" y="219456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MENS típica é subsensorial.</a:t>
            </a:r>
            <a:endParaRPr lang="en-US" sz="1180" dirty="0"/>
          </a:p>
        </p:txBody>
      </p:sp>
      <p:sp>
        <p:nvSpPr>
          <p:cNvPr id="11" name="Shape 9"/>
          <p:cNvSpPr/>
          <p:nvPr/>
        </p:nvSpPr>
        <p:spPr>
          <a:xfrm>
            <a:off x="6263640" y="1664208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B23A4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46520" y="18288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46520" y="1837944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80960" y="1810512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“Mais μA dá mais resultado.”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680960" y="219456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resposta pode ser não linear.</a:t>
            </a:r>
            <a:endParaRPr lang="en-US" sz="1180" dirty="0"/>
          </a:p>
        </p:txBody>
      </p:sp>
      <p:sp>
        <p:nvSpPr>
          <p:cNvPr id="16" name="Shape 14"/>
          <p:cNvSpPr/>
          <p:nvPr/>
        </p:nvSpPr>
        <p:spPr>
          <a:xfrm>
            <a:off x="685800" y="2962656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B23A4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3127248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136392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103120" y="3108960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“Uma frequência corresponde sempre a uma profundidade.”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103120" y="3493008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 da forma de onda, tecido e aparelho.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6263640" y="2962656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2E8B5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46520" y="3127248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46520" y="3136392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VERDADE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7680960" y="3108960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“Pode integrar um plano multimodal.”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680960" y="3493008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cada recurso tiver indicação e compatibilidade.</a:t>
            </a:r>
            <a:endParaRPr lang="en-US" sz="1180" dirty="0"/>
          </a:p>
        </p:txBody>
      </p:sp>
      <p:sp>
        <p:nvSpPr>
          <p:cNvPr id="26" name="Shape 24"/>
          <p:cNvSpPr/>
          <p:nvPr/>
        </p:nvSpPr>
        <p:spPr>
          <a:xfrm>
            <a:off x="685800" y="4261104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2E8B5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4425696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4434840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VERDADE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103120" y="4407408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 manual do aparelho importa.”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2103120" y="479145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limites, acessórios e contraindicações.</a:t>
            </a:r>
            <a:endParaRPr lang="en-US" sz="1180" dirty="0"/>
          </a:p>
        </p:txBody>
      </p:sp>
      <p:sp>
        <p:nvSpPr>
          <p:cNvPr id="31" name="Shape 29"/>
          <p:cNvSpPr/>
          <p:nvPr/>
        </p:nvSpPr>
        <p:spPr>
          <a:xfrm>
            <a:off x="6263640" y="4261104"/>
            <a:ext cx="5230368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2E8B5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446520" y="4425696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46520" y="4434840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VERDADE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7680960" y="4407408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“Resultados devem ser medidos.”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680960" y="479145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observação reduz vieses e promessas.</a:t>
            </a:r>
            <a:endParaRPr lang="en-US" sz="11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Oficina prática em pares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o fluxo, justificar a dose e documentar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783080"/>
            <a:ext cx="530352" cy="530352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80136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90472" y="176479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Triagem simulada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90472" y="210312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ficha e identificar verde/amarelo/vermelho.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89120" y="1783080"/>
            <a:ext cx="530352" cy="530352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0" y="180136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102352" y="176479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Montagem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102352" y="210312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Inspecionar cabos, escolher elétrodos e preparar condutor.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01000" y="1783080"/>
            <a:ext cx="530352" cy="530352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01000" y="180136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714232" y="176479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 facial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714232" y="210312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5–8 min, subsensorial, com técnica e comunicação.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777240" y="3520440"/>
            <a:ext cx="530352" cy="530352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53872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490472" y="350215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 corporal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90472" y="384048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Configuração fixa ou móvel, sem cruzar tórax.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389120" y="3520440"/>
            <a:ext cx="530352" cy="530352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0" y="353872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102352" y="350215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Intercorrência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102352" y="384048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Simular ardor/gel seco e executar a conduta correta.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001000" y="3520440"/>
            <a:ext cx="530352" cy="530352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01000" y="3538728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714232" y="3502152"/>
            <a:ext cx="2670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Registo e feedback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714232" y="3840480"/>
            <a:ext cx="26700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Anotar parâmetros e fazer avaliação entre pares.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Checklist de competência prática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Critérios observáveis para aprovação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31520" y="166420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185623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44752" y="184708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 triagem e identifica contraindicações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309360" y="166420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19672" y="185623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022592" y="184708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 o procedimento e obtém consentimento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31520" y="262432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81635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444752" y="280720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 unidade, modalidade e acessórios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309360" y="262432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19672" y="281635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22592" y="280720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 pele e meio condutor corretamente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358444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41832" y="377647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444752" y="376732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Mantém contacto e técnica ergonómica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309360" y="358444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519672" y="377647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22592" y="376732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 e observa durante a aplicação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31520" y="454456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73659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444752" y="472744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Interrompe perante resposta adversa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309360" y="454456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519672" y="4736592"/>
            <a:ext cx="310896" cy="310896"/>
          </a:xfrm>
          <a:prstGeom prst="rect">
            <a:avLst/>
          </a:prstGeom>
          <a:solidFill>
            <a:srgbClr val="FFFFFF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022592" y="4727448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Regista parâmetros e reavalia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Falha crítica: aplicar perante contraindicação, cruzar o tórax ou continuar perante dor/ardor.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Quiz final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a melhor resposta e justifique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645920"/>
            <a:ext cx="512064" cy="512064"/>
          </a:xfrm>
          <a:prstGeom prst="ellipse">
            <a:avLst/>
          </a:prstGeom>
          <a:solidFill>
            <a:srgbClr val="7A3E7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709928"/>
            <a:ext cx="512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508760" y="1664208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 μA equivalem a…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0" y="1627632"/>
            <a:ext cx="4846320" cy="566928"/>
          </a:xfrm>
          <a:prstGeom prst="roundRect">
            <a:avLst>
              <a:gd name="adj" fmla="val 4839"/>
            </a:avLst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9400" y="176479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0,5 mA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777240" y="2432304"/>
            <a:ext cx="512064" cy="512064"/>
          </a:xfrm>
          <a:prstGeom prst="ellipse">
            <a:avLst/>
          </a:prstGeom>
          <a:solidFill>
            <a:srgbClr val="73C7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2496312"/>
            <a:ext cx="512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508760" y="24505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 forte durante MENS significa…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400800" y="2414016"/>
            <a:ext cx="4846320" cy="566928"/>
          </a:xfrm>
          <a:prstGeom prst="roundRect">
            <a:avLst>
              <a:gd name="adj" fmla="val 4839"/>
            </a:avLst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29400" y="2551176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parar e rever; não é objetivo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777240" y="3218688"/>
            <a:ext cx="512064" cy="512064"/>
          </a:xfrm>
          <a:prstGeom prst="ellipse">
            <a:avLst/>
          </a:prstGeom>
          <a:solidFill>
            <a:srgbClr val="EF7B6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3282696"/>
            <a:ext cx="512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08760" y="3236976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Edema unilateral súbito deve ser…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400800" y="3200400"/>
            <a:ext cx="4846320" cy="566928"/>
          </a:xfrm>
          <a:prstGeom prst="roundRect">
            <a:avLst>
              <a:gd name="adj" fmla="val 4839"/>
            </a:avLst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29400" y="333756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encaminhado, não tratado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777240" y="4005072"/>
            <a:ext cx="512064" cy="512064"/>
          </a:xfrm>
          <a:prstGeom prst="ellipse">
            <a:avLst/>
          </a:prstGeom>
          <a:solidFill>
            <a:srgbClr val="8EC5E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7240" y="4069080"/>
            <a:ext cx="512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508760" y="4023360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melhor dose é…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400800" y="3986784"/>
            <a:ext cx="4846320" cy="566928"/>
          </a:xfrm>
          <a:prstGeom prst="roundRect">
            <a:avLst>
              <a:gd name="adj" fmla="val 4839"/>
            </a:avLst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29400" y="4123944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menor dose justificada, adaptada e reavaliada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777240" y="4791456"/>
            <a:ext cx="512064" cy="512064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7240" y="4855464"/>
            <a:ext cx="512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508760" y="4809744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“ATP +500%” prova lifting facial?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400800" y="4773168"/>
            <a:ext cx="4846320" cy="566928"/>
          </a:xfrm>
          <a:prstGeom prst="roundRect">
            <a:avLst>
              <a:gd name="adj" fmla="val 4839"/>
            </a:avLst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491032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não; é extrapolação inadequada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ENCERRAMENTO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Cinco mensagens para levar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Competência = conhecimento + decisão + técnica + ética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914400" y="1645920"/>
            <a:ext cx="566928" cy="56692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719072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783080" y="1737360"/>
            <a:ext cx="8915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Microcorrente é uma escala de intensidade, não uma receita.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914400" y="2450592"/>
            <a:ext cx="566928" cy="56692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523744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783080" y="2542032"/>
            <a:ext cx="8915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dose é um conjunto: forma de onda, μA, Hz, tempo e elétrodos.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914400" y="3255264"/>
            <a:ext cx="566928" cy="56692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328416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783080" y="3346704"/>
            <a:ext cx="8915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plausível não equivale a benefício clínico garantido.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914400" y="4059936"/>
            <a:ext cx="566928" cy="56692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4133088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783080" y="4151376"/>
            <a:ext cx="8915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Triagem e sinais de alarme vêm antes do protocolo.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914400" y="4864608"/>
            <a:ext cx="566928" cy="56692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937760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783080" y="4956048"/>
            <a:ext cx="8915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Registar e medir permite adaptar com responsabilidade.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melhor protocolo é aquele que consegue justificar, executar com segurança e reavaliar.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são microcorrentes?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= Microcurrent Electrical Neuromuscular/Neuro Stimulation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737360"/>
            <a:ext cx="3337560" cy="3337560"/>
          </a:xfrm>
          <a:prstGeom prst="ellipse">
            <a:avLst/>
          </a:prstGeom>
          <a:solidFill>
            <a:srgbClr val="E7F5F2"/>
          </a:solidFill>
          <a:ln w="25400">
            <a:solidFill>
              <a:srgbClr val="247B7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17320" y="2240280"/>
            <a:ext cx="2057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247B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μA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1417320" y="3127248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microampères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70432" y="3749040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corrente de baixa intensidade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0" y="1755648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28032" y="2011680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28032" y="19979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340096" y="19751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Subsensorial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846320" y="2505456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uso típico, não deve provocar formigueiro ou contração visível.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092440" y="1755648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48472" y="2011680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48472" y="19979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860536" y="19751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 frequência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66760" y="2505456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Muitos equipamentos usam pulsos de baixa frequência; alguns oferecem corrente contínua ou alternada.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4572000" y="3547872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28032" y="3803904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28032" y="37901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340096" y="376732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dependente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4846320" y="42976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efeito depende de intensidade, frequência, polaridade, tempo, elétrodo e tecido.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8092440" y="3547872"/>
            <a:ext cx="315468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348472" y="3803904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48472" y="37901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8860536" y="376732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uma só corrente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8366760" y="42976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“Microcorrente” descreve sobretudo a escala de intensidade — não um protocolo universal.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Fontes e leitura recomendada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Materiais fornecidos + referências científicas e regulatórias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600200"/>
            <a:ext cx="5394960" cy="4160520"/>
          </a:xfrm>
          <a:prstGeom prst="roundRect">
            <a:avLst>
              <a:gd name="adj" fmla="val 1319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187452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MATERIAIS FORNECIDOS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2423160"/>
            <a:ext cx="4709160" cy="2377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MENS.ppt / MicroEe.ppt e MENS.rtf (material histórico, 2003)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Nelson, Hayes &amp; Currier. Eletroterapia Clínica, 3.ª ed.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Aparelhos de corrente elétrica — Fabiana Tozo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 Face MAXX — material do equipamento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55080" y="1600200"/>
            <a:ext cx="5166360" cy="4160520"/>
          </a:xfrm>
          <a:prstGeom prst="roundRect">
            <a:avLst>
              <a:gd name="adj" fmla="val 1319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9400" y="1874520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7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FONTES-CHAVE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29400" y="2423160"/>
            <a:ext cx="4480560" cy="2697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185928" indent="-185928">
              <a:buSzPct val="100000"/>
              <a:buChar char="•"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Cheng N et al. Clin Orthop Relat Res. 1982;171:264–272. PMID 7140077.</a:t>
            </a:r>
            <a:endParaRPr lang="en-US" sz="1220" dirty="0"/>
          </a:p>
          <a:p>
            <a:pPr marL="185928" indent="-185928">
              <a:buSzPct val="100000"/>
              <a:buChar char="•"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Koh K et al. Burns. 2025;51(1):107286. PMID 39571366.</a:t>
            </a:r>
            <a:endParaRPr lang="en-US" sz="1220" dirty="0"/>
          </a:p>
          <a:p>
            <a:pPr marL="185928" indent="-185928">
              <a:buSzPct val="100000"/>
              <a:buChar char="•"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Hasegawa T et al. Prog Rehabil Med. 2022. PMID 36160025.</a:t>
            </a:r>
            <a:endParaRPr lang="en-US" sz="1220" dirty="0"/>
          </a:p>
          <a:p>
            <a:pPr marL="185928" indent="-185928">
              <a:buSzPct val="100000"/>
              <a:buChar char="•"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 S et al. Lasers Med Sci. 2024;39:38. PMID 38236440.</a:t>
            </a:r>
            <a:endParaRPr lang="en-US" sz="1220" dirty="0"/>
          </a:p>
          <a:p>
            <a:pPr marL="185928" indent="-185928">
              <a:buSzPct val="100000"/>
              <a:buChar char="•"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FDA: categoria NFO — estimulador elétrico transcutâneo para fins estéticos.</a:t>
            </a:r>
            <a:endParaRPr lang="en-US" sz="1220" dirty="0"/>
          </a:p>
        </p:txBody>
      </p:sp>
      <p:sp>
        <p:nvSpPr>
          <p:cNvPr id="12" name="Shape 10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Atualizar sempre com o manual do equipamento, normas locais e evidência mais recente.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40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Escala de intensidade: A, mA e μA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Compreender a unidade evita erros de dose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057400" y="1828800"/>
            <a:ext cx="10241280" cy="658368"/>
          </a:xfrm>
          <a:prstGeom prst="roundRect">
            <a:avLst>
              <a:gd name="adj" fmla="val 6944"/>
            </a:avLst>
          </a:prstGeom>
          <a:solidFill>
            <a:srgbClr val="5B2A57"/>
          </a:solidFill>
          <a:ln w="12700">
            <a:solidFill>
              <a:srgbClr val="5B2A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67712" y="1993392"/>
            <a:ext cx="9829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ampère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308152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mA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057400" y="2971800"/>
            <a:ext cx="6766560" cy="658368"/>
          </a:xfrm>
          <a:prstGeom prst="roundRect">
            <a:avLst>
              <a:gd name="adj" fmla="val 6944"/>
            </a:avLst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67712" y="3136392"/>
            <a:ext cx="6355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0,001 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422452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μA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2057400" y="4114800"/>
            <a:ext cx="3383280" cy="658368"/>
          </a:xfrm>
          <a:prstGeom prst="roundRect">
            <a:avLst>
              <a:gd name="adj" fmla="val 6944"/>
            </a:avLst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67712" y="427939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0,000001 A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092440" y="4709160"/>
            <a:ext cx="324612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48472" y="496519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48472" y="49514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860536" y="4928616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Conversão-chave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66760" y="5458968"/>
            <a:ext cx="2697480" cy="-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mA = 1 000 μA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CECEA"/>
          </a:solidFill>
          <a:ln w="12700">
            <a:solidFill>
              <a:srgbClr val="FCEC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aplicar: confirmar sempre se o visor apresenta μA ou mA.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 seis parâmetros que definem a dose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Ler o equipamento como uma linguagem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58368" y="169164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194767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26464" y="1911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Intensidade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32688" y="244144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μA aplicados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480560" y="169164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36592" y="194767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36592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248656" y="1911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Frequência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754880" y="244144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pulsos por segundo (Hz)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302752" y="1691640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558784" y="1947672"/>
            <a:ext cx="384048" cy="384048"/>
          </a:xfrm>
          <a:prstGeom prst="ellipse">
            <a:avLst/>
          </a:prstGeom>
          <a:solidFill>
            <a:srgbClr val="7A3E72"/>
          </a:solidFill>
          <a:ln w="12700">
            <a:solidFill>
              <a:srgbClr val="7A3E7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58784" y="19339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∿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070848" y="1911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de onda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8577072" y="2441448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mono/bifásica; quadrada etc.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58368" y="3593592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14400" y="3849624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8359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1426464" y="3813048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Polaridade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932688" y="4343400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fixa, alternada ou sem efeito polar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480560" y="3593592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36592" y="3849624"/>
            <a:ext cx="384048" cy="384048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36592" y="38359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248656" y="3813048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</a:t>
            </a:r>
            <a:endParaRPr lang="en-US" sz="1650" dirty="0"/>
          </a:p>
        </p:txBody>
      </p:sp>
      <p:sp>
        <p:nvSpPr>
          <p:cNvPr id="30" name="Text 28"/>
          <p:cNvSpPr/>
          <p:nvPr/>
        </p:nvSpPr>
        <p:spPr>
          <a:xfrm>
            <a:off x="4754880" y="4343400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minutos por zona/sessão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8302752" y="3593592"/>
            <a:ext cx="3456432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558784" y="3849624"/>
            <a:ext cx="384048" cy="384048"/>
          </a:xfrm>
          <a:prstGeom prst="ellipse">
            <a:avLst/>
          </a:prstGeom>
          <a:solidFill>
            <a:srgbClr val="247B70"/>
          </a:solidFill>
          <a:ln w="12700">
            <a:solidFill>
              <a:srgbClr val="247B7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58784" y="38359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9070848" y="3813048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Elétrodo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8577072" y="4343400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área, material, fixo ou móvel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MENS não é TENS, FES nem galvânica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Comparação funcional simplificada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37360"/>
            <a:ext cx="2011680" cy="566928"/>
          </a:xfrm>
          <a:prstGeom prst="rect">
            <a:avLst/>
          </a:prstGeom>
          <a:solidFill>
            <a:srgbClr val="18212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58952" y="1883664"/>
            <a:ext cx="1865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Aspeto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697480" y="1737360"/>
            <a:ext cx="2148840" cy="566928"/>
          </a:xfrm>
          <a:prstGeom prst="rect">
            <a:avLst/>
          </a:prstGeom>
          <a:solidFill>
            <a:srgbClr val="5B2A5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70632" y="1883664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846320" y="1737360"/>
            <a:ext cx="2148840" cy="566928"/>
          </a:xfrm>
          <a:prstGeom prst="rect">
            <a:avLst/>
          </a:prstGeom>
          <a:solidFill>
            <a:srgbClr val="5B2A5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19472" y="1883664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995160" y="1737360"/>
            <a:ext cx="2148840" cy="566928"/>
          </a:xfrm>
          <a:prstGeom prst="rect">
            <a:avLst/>
          </a:prstGeom>
          <a:solidFill>
            <a:srgbClr val="5B2A5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068312" y="1883664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FES/EMS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9144000" y="1737360"/>
            <a:ext cx="2148840" cy="566928"/>
          </a:xfrm>
          <a:prstGeom prst="rect">
            <a:avLst/>
          </a:prstGeom>
          <a:solidFill>
            <a:srgbClr val="5B2A5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17152" y="1883664"/>
            <a:ext cx="2002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Galvânica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85800" y="2304288"/>
            <a:ext cx="201168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8952" y="2505456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2697480" y="2304288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70632" y="2505456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μA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4846320" y="2304288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19472" y="2505456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</a:t>
            </a:r>
            <a:endParaRPr lang="en-US" sz="1220" dirty="0"/>
          </a:p>
        </p:txBody>
      </p:sp>
      <p:sp>
        <p:nvSpPr>
          <p:cNvPr id="22" name="Shape 20"/>
          <p:cNvSpPr/>
          <p:nvPr/>
        </p:nvSpPr>
        <p:spPr>
          <a:xfrm>
            <a:off x="6995160" y="2304288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68312" y="2505456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</a:t>
            </a:r>
            <a:endParaRPr lang="en-US" sz="1220" dirty="0"/>
          </a:p>
        </p:txBody>
      </p:sp>
      <p:sp>
        <p:nvSpPr>
          <p:cNvPr id="24" name="Shape 22"/>
          <p:cNvSpPr/>
          <p:nvPr/>
        </p:nvSpPr>
        <p:spPr>
          <a:xfrm>
            <a:off x="9144000" y="2304288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217152" y="2505456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mA/μA</a:t>
            </a:r>
            <a:endParaRPr lang="en-US" sz="1220" dirty="0"/>
          </a:p>
        </p:txBody>
      </p:sp>
      <p:sp>
        <p:nvSpPr>
          <p:cNvPr id="26" name="Shape 24"/>
          <p:cNvSpPr/>
          <p:nvPr/>
        </p:nvSpPr>
        <p:spPr>
          <a:xfrm>
            <a:off x="685800" y="3017520"/>
            <a:ext cx="20116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58952" y="3218688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2697480" y="3017520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770632" y="3218688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subsensorial</a:t>
            </a:r>
            <a:endParaRPr lang="en-US" sz="1220" dirty="0"/>
          </a:p>
        </p:txBody>
      </p:sp>
      <p:sp>
        <p:nvSpPr>
          <p:cNvPr id="30" name="Shape 28"/>
          <p:cNvSpPr/>
          <p:nvPr/>
        </p:nvSpPr>
        <p:spPr>
          <a:xfrm>
            <a:off x="4846320" y="3017520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9472" y="3218688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sensorial</a:t>
            </a:r>
            <a:endParaRPr lang="en-US" sz="1220" dirty="0"/>
          </a:p>
        </p:txBody>
      </p:sp>
      <p:sp>
        <p:nvSpPr>
          <p:cNvPr id="32" name="Shape 30"/>
          <p:cNvSpPr/>
          <p:nvPr/>
        </p:nvSpPr>
        <p:spPr>
          <a:xfrm>
            <a:off x="6995160" y="3017520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068312" y="3218688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contração</a:t>
            </a:r>
            <a:endParaRPr lang="en-US" sz="1220" dirty="0"/>
          </a:p>
        </p:txBody>
      </p:sp>
      <p:sp>
        <p:nvSpPr>
          <p:cNvPr id="34" name="Shape 32"/>
          <p:cNvSpPr/>
          <p:nvPr/>
        </p:nvSpPr>
        <p:spPr>
          <a:xfrm>
            <a:off x="9144000" y="3017520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217152" y="3218688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picada/calor</a:t>
            </a:r>
            <a:endParaRPr lang="en-US" sz="1220" dirty="0"/>
          </a:p>
        </p:txBody>
      </p:sp>
      <p:sp>
        <p:nvSpPr>
          <p:cNvPr id="36" name="Shape 34"/>
          <p:cNvSpPr/>
          <p:nvPr/>
        </p:nvSpPr>
        <p:spPr>
          <a:xfrm>
            <a:off x="685800" y="3730752"/>
            <a:ext cx="201168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8952" y="3931920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Alvo típico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2697480" y="3730752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770632" y="3931920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tecido/estética</a:t>
            </a:r>
            <a:endParaRPr lang="en-US" sz="1220" dirty="0"/>
          </a:p>
        </p:txBody>
      </p:sp>
      <p:sp>
        <p:nvSpPr>
          <p:cNvPr id="40" name="Shape 38"/>
          <p:cNvSpPr/>
          <p:nvPr/>
        </p:nvSpPr>
        <p:spPr>
          <a:xfrm>
            <a:off x="4846320" y="3730752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919472" y="3931920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</a:t>
            </a:r>
            <a:endParaRPr lang="en-US" sz="1220" dirty="0"/>
          </a:p>
        </p:txBody>
      </p:sp>
      <p:sp>
        <p:nvSpPr>
          <p:cNvPr id="42" name="Shape 40"/>
          <p:cNvSpPr/>
          <p:nvPr/>
        </p:nvSpPr>
        <p:spPr>
          <a:xfrm>
            <a:off x="6995160" y="3730752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068312" y="3931920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músculo</a:t>
            </a:r>
            <a:endParaRPr lang="en-US" sz="1220" dirty="0"/>
          </a:p>
        </p:txBody>
      </p:sp>
      <p:sp>
        <p:nvSpPr>
          <p:cNvPr id="44" name="Shape 42"/>
          <p:cNvSpPr/>
          <p:nvPr/>
        </p:nvSpPr>
        <p:spPr>
          <a:xfrm>
            <a:off x="9144000" y="3730752"/>
            <a:ext cx="2148840" cy="713232"/>
          </a:xfrm>
          <a:prstGeom prst="rect">
            <a:avLst/>
          </a:prstGeom>
          <a:solidFill>
            <a:srgbClr val="EDF1F4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217152" y="3931920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polar</a:t>
            </a:r>
            <a:endParaRPr lang="en-US" sz="1220" dirty="0"/>
          </a:p>
        </p:txBody>
      </p:sp>
      <p:sp>
        <p:nvSpPr>
          <p:cNvPr id="46" name="Shape 44"/>
          <p:cNvSpPr/>
          <p:nvPr/>
        </p:nvSpPr>
        <p:spPr>
          <a:xfrm>
            <a:off x="685800" y="4443984"/>
            <a:ext cx="20116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58952" y="4645152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Contração</a:t>
            </a:r>
            <a:endParaRPr lang="en-US" sz="1250" dirty="0"/>
          </a:p>
        </p:txBody>
      </p:sp>
      <p:sp>
        <p:nvSpPr>
          <p:cNvPr id="48" name="Shape 46"/>
          <p:cNvSpPr/>
          <p:nvPr/>
        </p:nvSpPr>
        <p:spPr>
          <a:xfrm>
            <a:off x="2697480" y="4443984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770632" y="4645152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en-US" sz="1220" dirty="0"/>
          </a:p>
        </p:txBody>
      </p:sp>
      <p:sp>
        <p:nvSpPr>
          <p:cNvPr id="50" name="Shape 48"/>
          <p:cNvSpPr/>
          <p:nvPr/>
        </p:nvSpPr>
        <p:spPr>
          <a:xfrm>
            <a:off x="4846320" y="4443984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919472" y="4645152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pretendida</a:t>
            </a:r>
            <a:endParaRPr lang="en-US" sz="1220" dirty="0"/>
          </a:p>
        </p:txBody>
      </p:sp>
      <p:sp>
        <p:nvSpPr>
          <p:cNvPr id="52" name="Shape 50"/>
          <p:cNvSpPr/>
          <p:nvPr/>
        </p:nvSpPr>
        <p:spPr>
          <a:xfrm>
            <a:off x="6995160" y="4443984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068312" y="4645152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en-US" sz="1220" dirty="0"/>
          </a:p>
        </p:txBody>
      </p:sp>
      <p:sp>
        <p:nvSpPr>
          <p:cNvPr id="54" name="Shape 52"/>
          <p:cNvSpPr/>
          <p:nvPr/>
        </p:nvSpPr>
        <p:spPr>
          <a:xfrm>
            <a:off x="9144000" y="4443984"/>
            <a:ext cx="21488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9217152" y="4645152"/>
            <a:ext cx="2002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en-US" sz="1220" dirty="0"/>
          </a:p>
        </p:txBody>
      </p:sp>
      <p:sp>
        <p:nvSpPr>
          <p:cNvPr id="56" name="Shape 54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há contração muscular evidente, a aplicação já não se comporta como microcorrente subsensorial típica.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pele faz parte do circuito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corrente segue o caminho de menor impedância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874520"/>
            <a:ext cx="2057400" cy="960120"/>
          </a:xfrm>
          <a:prstGeom prst="roundRect">
            <a:avLst>
              <a:gd name="adj" fmla="val 4762"/>
            </a:avLst>
          </a:prstGeom>
          <a:solidFill>
            <a:srgbClr val="5B2A57"/>
          </a:solidFill>
          <a:ln w="12700">
            <a:solidFill>
              <a:srgbClr val="5B2A5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19456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EQUIPAMENTO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2834640" y="2359152"/>
            <a:ext cx="1143000" cy="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977640" y="1783080"/>
            <a:ext cx="1234440" cy="1234440"/>
          </a:xfrm>
          <a:prstGeom prst="ellipse">
            <a:avLst/>
          </a:prstGeom>
          <a:solidFill>
            <a:srgbClr val="73C7B8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33088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elétrodo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212080" y="2359152"/>
            <a:ext cx="1051560" cy="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6263640" y="1627632"/>
            <a:ext cx="1874520" cy="1508760"/>
          </a:xfrm>
          <a:prstGeom prst="roundRect">
            <a:avLst>
              <a:gd name="adj" fmla="val 3030"/>
            </a:avLst>
          </a:prstGeom>
          <a:solidFill>
            <a:srgbClr val="F6D7C8"/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37960" y="1993392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+ gel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condutor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138160" y="2359152"/>
            <a:ext cx="1051560" cy="0"/>
          </a:xfrm>
          <a:prstGeom prst="line">
            <a:avLst/>
          </a:prstGeom>
          <a:noFill/>
          <a:ln w="38100">
            <a:solidFill>
              <a:srgbClr val="247B70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9189720" y="1783080"/>
            <a:ext cx="1234440" cy="1234440"/>
          </a:xfrm>
          <a:prstGeom prst="ellipse">
            <a:avLst/>
          </a:prstGeom>
          <a:solidFill>
            <a:srgbClr val="8EC5E8"/>
          </a:solidFill>
          <a:ln w="19050">
            <a:solidFill>
              <a:srgbClr val="4C93B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45168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retorno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77240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033272" y="3959352"/>
            <a:ext cx="384048" cy="384048"/>
          </a:xfrm>
          <a:prstGeom prst="ellipse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33272" y="39456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545336" y="3922776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Reduzir resistência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051560" y="44531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Limpar, retirar oleosidade excessiva e usar meio condutor compatível.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4187952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443984" y="3959352"/>
            <a:ext cx="384048" cy="384048"/>
          </a:xfrm>
          <a:prstGeom prst="ellipse">
            <a:avLst/>
          </a:prstGeom>
          <a:solidFill>
            <a:srgbClr val="8EC5E8"/>
          </a:solidFill>
          <a:ln w="12700">
            <a:solidFill>
              <a:srgbClr val="8EC5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43984" y="39456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956048" y="3922776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Manter contacto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4462272" y="44531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Ambos os polos devem contactar a pele; evitar falhas intermitentes.</a:t>
            </a:r>
            <a:endParaRPr lang="en-US" sz="1320" dirty="0"/>
          </a:p>
        </p:txBody>
      </p:sp>
      <p:sp>
        <p:nvSpPr>
          <p:cNvPr id="27" name="Shape 25"/>
          <p:cNvSpPr/>
          <p:nvPr/>
        </p:nvSpPr>
        <p:spPr>
          <a:xfrm>
            <a:off x="7598664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  <a:effectLst>
            <a:outerShdw sx="100000" sy="100000" kx="0" ky="0" algn="bl" rotWithShape="0" blurRad="19050" dist="50800" dir="2700000">
              <a:srgbClr val="A9B2BD">
                <a:alpha val="13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7854696" y="3959352"/>
            <a:ext cx="384048" cy="384048"/>
          </a:xfrm>
          <a:prstGeom prst="ellipse">
            <a:avLst/>
          </a:prstGeom>
          <a:solidFill>
            <a:srgbClr val="EF7B6C"/>
          </a:solidFill>
          <a:ln w="12700">
            <a:solidFill>
              <a:srgbClr val="EF7B6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54696" y="39456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8366760" y="3922776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Observar a pele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7872984" y="44531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Secura, lesão, metal e área do elétrodo alteram densidade e conforto.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7A3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21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Bioeletricidade e reparação tecidular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2648" y="11887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proposto: o tecido lesionado altera gradientes elétricos locais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6473952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490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 · microcorrentes na estética facial e corporal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2788920" cy="2468880"/>
          </a:xfrm>
          <a:prstGeom prst="roundRect">
            <a:avLst>
              <a:gd name="adj" fmla="val 2222"/>
            </a:avLst>
          </a:prstGeom>
          <a:solidFill>
            <a:srgbClr val="EAF4FA"/>
          </a:solidFill>
          <a:ln w="19050">
            <a:solidFill>
              <a:srgbClr val="8EC5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20574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PELE ÍNTEGRA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97280" y="2743200"/>
            <a:ext cx="2240280" cy="0"/>
          </a:xfrm>
          <a:prstGeom prst="line">
            <a:avLst/>
          </a:prstGeom>
          <a:noFill/>
          <a:ln w="19050">
            <a:solidFill>
              <a:srgbClr val="8BB3C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990088"/>
            <a:ext cx="2240280" cy="0"/>
          </a:xfrm>
          <a:prstGeom prst="line">
            <a:avLst/>
          </a:prstGeom>
          <a:noFill/>
          <a:ln w="19050">
            <a:solidFill>
              <a:srgbClr val="8BB3C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7280" y="3236976"/>
            <a:ext cx="2240280" cy="0"/>
          </a:xfrm>
          <a:prstGeom prst="line">
            <a:avLst/>
          </a:prstGeom>
          <a:noFill/>
          <a:ln w="38100">
            <a:solidFill>
              <a:srgbClr val="7A3E7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97280" y="3483864"/>
            <a:ext cx="2240280" cy="0"/>
          </a:xfrm>
          <a:prstGeom prst="line">
            <a:avLst/>
          </a:prstGeom>
          <a:noFill/>
          <a:ln w="19050">
            <a:solidFill>
              <a:srgbClr val="8BB3C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97280" y="3730752"/>
            <a:ext cx="2240280" cy="0"/>
          </a:xfrm>
          <a:prstGeom prst="line">
            <a:avLst/>
          </a:prstGeom>
          <a:noFill/>
          <a:ln w="19050">
            <a:solidFill>
              <a:srgbClr val="8BB3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61872" y="36576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gradiente estável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3931920" y="2606040"/>
            <a:ext cx="914400" cy="502920"/>
          </a:xfrm>
          <a:prstGeom prst="rightArrow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120640" y="1828800"/>
            <a:ext cx="2788920" cy="2468880"/>
          </a:xfrm>
          <a:prstGeom prst="roundRect">
            <a:avLst>
              <a:gd name="adj" fmla="val 2222"/>
            </a:avLst>
          </a:prstGeom>
          <a:solidFill>
            <a:srgbClr val="FCECEA"/>
          </a:solidFill>
          <a:ln w="19050">
            <a:solidFill>
              <a:srgbClr val="EF7B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40680" y="20574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2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LESÃO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 rot="5400000">
            <a:off x="5669280" y="2743200"/>
            <a:ext cx="594360" cy="685800"/>
          </a:xfrm>
          <a:prstGeom prst="chevron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16200000">
            <a:off x="6720840" y="2743200"/>
            <a:ext cx="594360" cy="685800"/>
          </a:xfrm>
          <a:prstGeom prst="chevron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0" y="356616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corrente endógena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migração celular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229600" y="2606040"/>
            <a:ext cx="914400" cy="502920"/>
          </a:xfrm>
          <a:prstGeom prst="rightArrow">
            <a:avLst/>
          </a:prstGeom>
          <a:solidFill>
            <a:srgbClr val="73C7B8"/>
          </a:solidFill>
          <a:ln w="12700">
            <a:solidFill>
              <a:srgbClr val="73C7B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0" y="1828800"/>
            <a:ext cx="1874520" cy="2468880"/>
          </a:xfrm>
          <a:prstGeom prst="roundRect">
            <a:avLst>
              <a:gd name="adj" fmla="val 2927"/>
            </a:avLst>
          </a:prstGeom>
          <a:solidFill>
            <a:srgbClr val="E7F5F2"/>
          </a:solidFill>
          <a:ln w="19050">
            <a:solidFill>
              <a:srgbClr val="247B7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10928" y="2331720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47B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MENS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9646920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5D67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modular o ambiente elétrico local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94360" y="5733288"/>
            <a:ext cx="10972800" cy="530352"/>
          </a:xfrm>
          <a:prstGeom prst="roundRect">
            <a:avLst>
              <a:gd name="adj" fmla="val 8621"/>
            </a:avLst>
          </a:prstGeom>
          <a:solidFill>
            <a:srgbClr val="F1E8F0"/>
          </a:solidFill>
          <a:ln w="12700">
            <a:solidFill>
              <a:srgbClr val="F1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1248" y="5843016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5B2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biologicamente plausível ≠ eficácia clínica garantida.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7085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Curso de Esteticista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MENS — Microcorrentes na Estética Facial e Corporal</dc:title>
  <dc:subject>MENS / Microcorrentes aplicadas à estética facial e corporal</dc:subject>
  <dc:creator>Codex — material pedagógico consolidado</dc:creator>
  <cp:lastModifiedBy>Codex — material pedagógico consolidado</cp:lastModifiedBy>
  <cp:revision>1</cp:revision>
  <dcterms:created xsi:type="dcterms:W3CDTF">2026-07-29T10:23:31Z</dcterms:created>
  <dcterms:modified xsi:type="dcterms:W3CDTF">2026-07-29T10:23:31Z</dcterms:modified>
</cp:coreProperties>
</file>